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535" r:id="rId2"/>
    <p:sldId id="659" r:id="rId3"/>
    <p:sldId id="880" r:id="rId4"/>
    <p:sldId id="881" r:id="rId5"/>
    <p:sldId id="882" r:id="rId6"/>
    <p:sldId id="905" r:id="rId7"/>
    <p:sldId id="883" r:id="rId8"/>
    <p:sldId id="884" r:id="rId9"/>
    <p:sldId id="885" r:id="rId10"/>
    <p:sldId id="886" r:id="rId11"/>
    <p:sldId id="887" r:id="rId12"/>
    <p:sldId id="888" r:id="rId13"/>
    <p:sldId id="903" r:id="rId14"/>
    <p:sldId id="904" r:id="rId15"/>
    <p:sldId id="570" r:id="rId16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واحد پشتیبانی" initials="واحد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6F0"/>
    <a:srgbClr val="FDF1E9"/>
    <a:srgbClr val="ECCFED"/>
    <a:srgbClr val="FFFBEF"/>
    <a:srgbClr val="F2F7FC"/>
    <a:srgbClr val="FFFAEB"/>
    <a:srgbClr val="FF3399"/>
    <a:srgbClr val="61D6FF"/>
    <a:srgbClr val="EEF7E9"/>
    <a:srgbClr val="EAD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58" autoAdjust="0"/>
    <p:restoredTop sz="75730" autoAdjust="0"/>
  </p:normalViewPr>
  <p:slideViewPr>
    <p:cSldViewPr snapToGrid="0">
      <p:cViewPr varScale="1">
        <p:scale>
          <a:sx n="76" d="100"/>
          <a:sy n="76" d="100"/>
        </p:scale>
        <p:origin x="108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3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4170519255642001E-2"/>
          <c:y val="0.12147686088843419"/>
          <c:w val="0.94582948074435802"/>
          <c:h val="0.8716007284338290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A8-4142-8D0F-5A26B2A76BF2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A8-4142-8D0F-5A26B2A76B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Sheet1!$B$3:$B$4</c:f>
              <c:strCache>
                <c:ptCount val="2"/>
                <c:pt idx="0">
                  <c:v>تعداد کل مراکز تهیه، توزیع و عرضه و فروش مواد غذایی، اماکن عمومی و واحدهای کارگاهی تحت پوشش</c:v>
                </c:pt>
                <c:pt idx="1">
                  <c:v>تعداد موارد بازرسی انجام شده از مراکز تهیه، توزیع، عرضه و فروش مواد غذایی، اماکن عمومی و واحدهای کارگاهی
</c:v>
                </c:pt>
              </c:strCache>
            </c:strRef>
          </c:cat>
          <c:val>
            <c:numRef>
              <c:f>Sheet1!$C$3:$C$4</c:f>
              <c:numCache>
                <c:formatCode>General</c:formatCode>
                <c:ptCount val="2"/>
                <c:pt idx="0">
                  <c:v>3577807</c:v>
                </c:pt>
                <c:pt idx="1">
                  <c:v>243094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2A8-4142-8D0F-5A26B2A76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rgbClr val="E8B7B7">
            <a:lumMod val="90000"/>
          </a:srgbClr>
        </a:solidFill>
        <a:ln>
          <a:solidFill>
            <a:srgbClr val="7030A0"/>
          </a:solidFill>
        </a:ln>
        <a:effectLst/>
        <a:sp3d>
          <a:contourClr>
            <a:srgbClr val="7030A0"/>
          </a:contourClr>
        </a:sp3d>
      </c:spPr>
    </c:sideWall>
    <c:backWall>
      <c:thickness val="0"/>
      <c:spPr>
        <a:noFill/>
        <a:ln>
          <a:solidFill>
            <a:srgbClr val="7030A0"/>
          </a:solidFill>
        </a:ln>
        <a:effectLst/>
        <a:sp3d>
          <a:contourClr>
            <a:srgbClr val="7030A0"/>
          </a:contourClr>
        </a:sp3d>
      </c:spPr>
    </c:backWall>
    <c:plotArea>
      <c:layout>
        <c:manualLayout>
          <c:layoutTarget val="inner"/>
          <c:xMode val="edge"/>
          <c:yMode val="edge"/>
          <c:x val="2.4769690247052452E-2"/>
          <c:y val="0.11733125664695961"/>
          <c:w val="0.96386291557305337"/>
          <c:h val="0.52035758059413684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FFC000">
                <a:lumMod val="75000"/>
              </a:srgbClr>
            </a:solidFill>
            <a:ln>
              <a:solidFill>
                <a:srgbClr val="FFFF00"/>
              </a:solidFill>
            </a:ln>
            <a:effectLst/>
            <a:sp3d>
              <a:contourClr>
                <a:srgbClr val="FFFF00"/>
              </a:contourClr>
            </a:sp3d>
          </c:spPr>
          <c:invertIfNegative val="0"/>
          <c:dLbls>
            <c:dLbl>
              <c:idx val="0"/>
              <c:layout>
                <c:manualLayout>
                  <c:x val="2.1051103127530993E-3"/>
                  <c:y val="-0.233238834512791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525551563765449E-3"/>
                  <c:y val="-0.112857500570705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3153309382592308E-3"/>
                  <c:y val="-5.7682722513916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051103127530898E-3"/>
                  <c:y val="-4.765094468540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4.2635055771155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3881912925344165E-3"/>
                  <c:y val="-4.4763451468707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067-4249-A6FA-2FC7C66424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4204412510122811E-3"/>
                  <c:y val="-5.5174778056789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87C-492F-A9BF-302BAD3F85E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2627757818827243E-3"/>
                  <c:y val="-4.765094468540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87C-492F-A9BF-302BAD3F85E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6.315330938259269E-3"/>
                  <c:y val="-5.2666833599662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87C-492F-A9BF-302BAD3F85E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6.0190666971043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87C-492F-A9BF-302BAD3F85E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5.2627757818826471E-3"/>
                  <c:y val="-6.0190666971042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87C-492F-A9BF-302BAD3F85E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9.3388992228995108E-3"/>
                  <c:y val="-4.310643084353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067-4249-A6FA-2FC7C66424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1.0525551563765449E-3"/>
                  <c:y val="-4.5143000228282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0525551563765449E-3"/>
                  <c:y val="-4.2635055771155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5.2666833599662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87C-492F-A9BF-302BAD3F85E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'پروتکل اماکن عمومی'!$B$2:$B$16</c:f>
              <c:strCache>
                <c:ptCount val="15"/>
                <c:pt idx="0">
                  <c:v> سوپرمارکت و خواربارفروشی</c:v>
                </c:pt>
                <c:pt idx="1">
                  <c:v> نانوایی ها</c:v>
                </c:pt>
                <c:pt idx="2">
                  <c:v>رستوران ها</c:v>
                </c:pt>
                <c:pt idx="3">
                  <c:v> فروشگاه های زنجیره ای</c:v>
                </c:pt>
                <c:pt idx="4">
                  <c:v>مطب ها</c:v>
                </c:pt>
                <c:pt idx="5">
                  <c:v> بانک ها</c:v>
                </c:pt>
                <c:pt idx="6">
                  <c:v>  ادارات و سازمان ها </c:v>
                </c:pt>
                <c:pt idx="7">
                  <c:v> اماکن متبرکه، مساجد</c:v>
                </c:pt>
                <c:pt idx="8">
                  <c:v>پیشخوان  و پلیس +10</c:v>
                </c:pt>
                <c:pt idx="9">
                  <c:v> مراکز ورزشی</c:v>
                </c:pt>
                <c:pt idx="10">
                  <c:v>آرامستان ها</c:v>
                </c:pt>
                <c:pt idx="11">
                  <c:v> پاساژها</c:v>
                </c:pt>
                <c:pt idx="12">
                  <c:v>تالارههای پذیرایی</c:v>
                </c:pt>
                <c:pt idx="13">
                  <c:v> داروخانه ها</c:v>
                </c:pt>
                <c:pt idx="14">
                  <c:v> پایانه های مسافربری درون شهری(مترو، تاکسی و اتوبوس)</c:v>
                </c:pt>
              </c:strCache>
            </c:strRef>
          </c:cat>
          <c:val>
            <c:numRef>
              <c:f>'پروتکل اماکن عمومی'!$C$2:$C$16</c:f>
              <c:numCache>
                <c:formatCode>General</c:formatCode>
                <c:ptCount val="15"/>
                <c:pt idx="0">
                  <c:v>7212</c:v>
                </c:pt>
                <c:pt idx="1">
                  <c:v>2943</c:v>
                </c:pt>
                <c:pt idx="2">
                  <c:v>1172</c:v>
                </c:pt>
                <c:pt idx="3">
                  <c:v>440</c:v>
                </c:pt>
                <c:pt idx="4">
                  <c:v>356</c:v>
                </c:pt>
                <c:pt idx="5">
                  <c:v>345</c:v>
                </c:pt>
                <c:pt idx="6">
                  <c:v>335</c:v>
                </c:pt>
                <c:pt idx="7">
                  <c:v>230</c:v>
                </c:pt>
                <c:pt idx="8">
                  <c:v>212</c:v>
                </c:pt>
                <c:pt idx="9">
                  <c:v>170</c:v>
                </c:pt>
                <c:pt idx="10">
                  <c:v>158</c:v>
                </c:pt>
                <c:pt idx="11">
                  <c:v>156</c:v>
                </c:pt>
                <c:pt idx="12">
                  <c:v>151</c:v>
                </c:pt>
                <c:pt idx="13">
                  <c:v>150</c:v>
                </c:pt>
                <c:pt idx="14">
                  <c:v>119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067-4249-A6FA-2FC7C6642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588760"/>
        <c:axId val="205668296"/>
        <c:axId val="0"/>
      </c:bar3DChart>
      <c:catAx>
        <c:axId val="205588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205668296"/>
        <c:crosses val="autoZero"/>
        <c:auto val="1"/>
        <c:lblAlgn val="ctr"/>
        <c:lblOffset val="100"/>
        <c:noMultiLvlLbl val="0"/>
      </c:catAx>
      <c:valAx>
        <c:axId val="205668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588760"/>
        <c:crosses val="autoZero"/>
        <c:crossBetween val="between"/>
        <c:majorUnit val="200"/>
      </c:valAx>
      <c:spPr>
        <a:solidFill>
          <a:sysClr val="window" lastClr="FFFFFF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rgbClr val="E8B7B7">
            <a:lumMod val="90000"/>
          </a:srgbClr>
        </a:solidFill>
        <a:ln>
          <a:solidFill>
            <a:srgbClr val="7030A0"/>
          </a:solidFill>
        </a:ln>
        <a:effectLst/>
        <a:sp3d>
          <a:contourClr>
            <a:srgbClr val="7030A0"/>
          </a:contourClr>
        </a:sp3d>
      </c:spPr>
    </c:sideWall>
    <c:backWall>
      <c:thickness val="0"/>
      <c:spPr>
        <a:noFill/>
        <a:ln>
          <a:solidFill>
            <a:srgbClr val="7030A0"/>
          </a:solidFill>
        </a:ln>
        <a:effectLst/>
        <a:sp3d>
          <a:contourClr>
            <a:srgbClr val="7030A0"/>
          </a:contourClr>
        </a:sp3d>
      </c:spPr>
    </c:backWall>
    <c:plotArea>
      <c:layout>
        <c:manualLayout>
          <c:layoutTarget val="inner"/>
          <c:xMode val="edge"/>
          <c:yMode val="edge"/>
          <c:x val="2.4769690247052452E-2"/>
          <c:y val="0.11733125664695961"/>
          <c:w val="0.96386291557305337"/>
          <c:h val="0.52035758059413684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70AD47">
                <a:lumMod val="75000"/>
              </a:srgbClr>
            </a:solidFill>
            <a:ln>
              <a:solidFill>
                <a:srgbClr val="FFFF00"/>
              </a:solidFill>
            </a:ln>
            <a:effectLst/>
            <a:sp3d>
              <a:contourClr>
                <a:srgbClr val="FFFF00"/>
              </a:contourClr>
            </a:sp3d>
          </c:spPr>
          <c:invertIfNegative val="0"/>
          <c:dLbls>
            <c:dLbl>
              <c:idx val="0"/>
              <c:layout>
                <c:manualLayout>
                  <c:x val="9.3963339255267939E-3"/>
                  <c:y val="-0.27583064305275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067-4249-A6FA-2FC7C66424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998547971154353E-2"/>
                  <c:y val="-0.10533366719932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46E-4146-B46F-5956770129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879525034071216E-2"/>
                  <c:y val="-9.5277599830012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067-4249-A6FA-2FC7C66424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735772189271589E-2"/>
                  <c:y val="-0.100317778285071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46E-4146-B46F-5956770129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1576654691297117E-3"/>
                  <c:y val="-9.7809833827944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46E-4146-B46F-5956770129D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0525551563765449E-3"/>
                  <c:y val="-7.0222444799550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46E-4146-B46F-5956770129D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388274170893187E-3"/>
                  <c:y val="-7.2350643021160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067-4249-A6FA-2FC7C664249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'پروتکل اماکن عمومی'!$B$2:$B$6</c:f>
              <c:strCache>
                <c:ptCount val="5"/>
                <c:pt idx="0">
                  <c:v> کارگاه ها و صنایع کوچک</c:v>
                </c:pt>
                <c:pt idx="1">
                  <c:v>کشاورزی، دامپروی و معادن</c:v>
                </c:pt>
                <c:pt idx="2">
                  <c:v> صنایع تولیدی،نفت، گاز و انرژی و سایر</c:v>
                </c:pt>
                <c:pt idx="3">
                  <c:v> صنایع ساخت و ساز</c:v>
                </c:pt>
                <c:pt idx="4">
                  <c:v>مراکز شماره گذاری و معاینه فنی</c:v>
                </c:pt>
              </c:strCache>
            </c:strRef>
          </c:cat>
          <c:val>
            <c:numRef>
              <c:f>'پروتکل اماکن عمومی'!$C$2:$C$6</c:f>
              <c:numCache>
                <c:formatCode>General</c:formatCode>
                <c:ptCount val="5"/>
                <c:pt idx="0">
                  <c:v>7721</c:v>
                </c:pt>
                <c:pt idx="1">
                  <c:v>388</c:v>
                </c:pt>
                <c:pt idx="2">
                  <c:v>319</c:v>
                </c:pt>
                <c:pt idx="3">
                  <c:v>38</c:v>
                </c:pt>
                <c:pt idx="4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067-4249-A6FA-2FC7C6642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668688"/>
        <c:axId val="205669080"/>
        <c:axId val="0"/>
      </c:bar3DChart>
      <c:catAx>
        <c:axId val="20566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205669080"/>
        <c:crosses val="autoZero"/>
        <c:auto val="1"/>
        <c:lblAlgn val="ctr"/>
        <c:lblOffset val="100"/>
        <c:noMultiLvlLbl val="0"/>
      </c:catAx>
      <c:valAx>
        <c:axId val="20566908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668688"/>
        <c:crosses val="autoZero"/>
        <c:crossBetween val="between"/>
        <c:majorUnit val="200"/>
      </c:valAx>
      <c:spPr>
        <a:solidFill>
          <a:sysClr val="window" lastClr="FFFFFF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009852287424818E-2"/>
          <c:y val="0.10301709908113628"/>
          <c:w val="0.94582948074435802"/>
          <c:h val="0.87160072843382908"/>
        </c:manualLayout>
      </c:layout>
      <c:pie3DChart>
        <c:varyColors val="1"/>
        <c:ser>
          <c:idx val="0"/>
          <c:order val="0"/>
          <c:spPr>
            <a:solidFill>
              <a:schemeClr val="accent4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27-4F77-8C1C-2804DBCCEEE3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27-4F77-8C1C-2804DBCCEE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Sheet1!$B$3:$B$4</c:f>
              <c:strCache>
                <c:ptCount val="2"/>
                <c:pt idx="0">
                  <c:v>اخطار</c:v>
                </c:pt>
                <c:pt idx="1">
                  <c:v>پلمپ</c:v>
                </c:pt>
              </c:strCache>
            </c:strRef>
          </c:cat>
          <c:val>
            <c:numRef>
              <c:f>Sheet1!$C$3:$C$4</c:f>
              <c:numCache>
                <c:formatCode>General</c:formatCode>
                <c:ptCount val="2"/>
                <c:pt idx="0">
                  <c:v>32641</c:v>
                </c:pt>
                <c:pt idx="1">
                  <c:v>1294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727-4F77-8C1C-2804DBCCEE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176181102362205E-2"/>
          <c:y val="4.8435820847025371E-2"/>
          <c:w val="0.96977960958005249"/>
          <c:h val="0.75212096073262413"/>
        </c:manualLayout>
      </c:layout>
      <c:lineChart>
        <c:grouping val="standard"/>
        <c:varyColors val="0"/>
        <c:ser>
          <c:idx val="0"/>
          <c:order val="0"/>
          <c:tx>
            <c:strRef>
              <c:f>'کشوری رعایت پروتکل'!$C$3</c:f>
              <c:strCache>
                <c:ptCount val="1"/>
                <c:pt idx="0">
                  <c:v>میانگین کشوری رعایت پروتکل</c:v>
                </c:pt>
              </c:strCache>
            </c:strRef>
          </c:tx>
          <c:spPr>
            <a:ln w="28575" cap="rnd">
              <a:solidFill>
                <a:srgbClr val="ED7D31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57A-42AC-83E4-396084B8F0B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620370370370412E-2"/>
                  <c:y val="-2.8060332808804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EE5-4A2F-8E95-10726D9567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57A-42AC-83E4-396084B8F0B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8935185185185269E-2"/>
                  <c:y val="-4.4896532494086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EE5-4A2F-8E95-10726D9567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EE5-4A2F-8E95-10726D9567A0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EE5-4A2F-8E95-10726D9567A0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6844919786096255E-3"/>
                  <c:y val="-3.928446593232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57A-42AC-83E4-396084B8F0B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EE5-4A2F-8E95-10726D9567A0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140819964349376E-2"/>
                  <c:y val="-3.9284465932325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57A-42AC-83E4-396084B8F0B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EE5-4A2F-8E95-10726D9567A0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6.2500000000000003E-3"/>
                  <c:y val="6.1473041711515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EE5-4A2F-8E95-10726D9567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EE5-4A2F-8E95-10726D9567A0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EE5-4A2F-8E95-10726D9567A0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8749999999999999E-2"/>
                  <c:y val="-4.7702565774966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EE5-4A2F-8E95-10726D9567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3.7499999999999999E-2"/>
                  <c:y val="-5.0508534124092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918-4F2E-8296-D2CBD82151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EE5-4A2F-8E95-10726D9567A0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EE5-4A2F-8E95-10726D9567A0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4EE5-4A2F-8E95-10726D9567A0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EE5-4A2F-8E95-10726D9567A0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4EE5-4A2F-8E95-10726D9567A0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1.8750000000000152E-2"/>
                  <c:y val="-3.0866366089684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4EE5-4A2F-8E95-10726D9567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4EE5-4A2F-8E95-10726D9567A0}"/>
                </c:ex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4EE5-4A2F-8E95-10726D9567A0}"/>
                </c:ext>
                <c:ext xmlns:c15="http://schemas.microsoft.com/office/drawing/2012/chart" uri="{CE6537A1-D6FC-4f65-9D91-7224C49458BB}"/>
              </c:extLst>
            </c:dLbl>
            <c:dLbl>
              <c:idx val="2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4EE5-4A2F-8E95-10726D9567A0}"/>
                </c:ext>
                <c:ext xmlns:c15="http://schemas.microsoft.com/office/drawing/2012/chart" uri="{CE6537A1-D6FC-4f65-9D91-7224C49458BB}"/>
              </c:extLst>
            </c:dLbl>
            <c:dLbl>
              <c:idx val="26"/>
              <c:layout>
                <c:manualLayout>
                  <c:x val="-1.9791666666666666E-2"/>
                  <c:y val="5.63502882355563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4EE5-4A2F-8E95-10726D9567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4EE5-4A2F-8E95-10726D9567A0}"/>
                </c:ext>
                <c:ext xmlns:c15="http://schemas.microsoft.com/office/drawing/2012/chart" uri="{CE6537A1-D6FC-4f65-9D91-7224C49458BB}"/>
              </c:extLst>
            </c:dLbl>
            <c:dLbl>
              <c:idx val="28"/>
              <c:layout>
                <c:manualLayout>
                  <c:x val="-3.5416666666666666E-2"/>
                  <c:y val="8.19640556153546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4EE5-4A2F-8E95-10726D9567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4EE5-4A2F-8E95-10726D9567A0}"/>
                </c:ext>
                <c:ext xmlns:c15="http://schemas.microsoft.com/office/drawing/2012/chart" uri="{CE6537A1-D6FC-4f65-9D91-7224C49458BB}"/>
              </c:extLst>
            </c:dLbl>
            <c:dLbl>
              <c:idx val="30"/>
              <c:layout>
                <c:manualLayout>
                  <c:x val="-3.1250000000000153E-2"/>
                  <c:y val="4.86661580216168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4EE5-4A2F-8E95-10726D9567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4EE5-4A2F-8E95-10726D9567A0}"/>
                </c:ext>
                <c:ext xmlns:c15="http://schemas.microsoft.com/office/drawing/2012/chart" uri="{CE6537A1-D6FC-4f65-9D91-7224C49458BB}"/>
              </c:extLst>
            </c:dLbl>
            <c:dLbl>
              <c:idx val="32"/>
              <c:layout>
                <c:manualLayout>
                  <c:x val="-9.3749999999999997E-3"/>
                  <c:y val="-6.1473041711515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 dirty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4EE5-4A2F-8E95-10726D9567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3"/>
              <c:layout>
                <c:manualLayout>
                  <c:x val="0"/>
                  <c:y val="-1.79296371658588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4EE5-4A2F-8E95-10726D9567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4"/>
              <c:layout>
                <c:manualLayout>
                  <c:x val="-5.3124999999999999E-2"/>
                  <c:y val="-1.02455069519193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4EE5-4A2F-8E95-10726D9567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4EE5-4A2F-8E95-10726D9567A0}"/>
                </c:ext>
                <c:ext xmlns:c15="http://schemas.microsoft.com/office/drawing/2012/chart" uri="{CE6537A1-D6FC-4f65-9D91-7224C49458BB}"/>
              </c:extLst>
            </c:dLbl>
            <c:dLbl>
              <c:idx val="36"/>
              <c:layout>
                <c:manualLayout>
                  <c:x val="-8.3333333333333329E-2"/>
                  <c:y val="5.12275347595965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4EE5-4A2F-8E95-10726D9567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4EE5-4A2F-8E95-10726D9567A0}"/>
                </c:ext>
                <c:ext xmlns:c15="http://schemas.microsoft.com/office/drawing/2012/chart" uri="{CE6537A1-D6FC-4f65-9D91-7224C49458BB}"/>
              </c:extLst>
            </c:dLbl>
            <c:dLbl>
              <c:idx val="3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4EE5-4A2F-8E95-10726D9567A0}"/>
                </c:ext>
                <c:ext xmlns:c15="http://schemas.microsoft.com/office/drawing/2012/chart" uri="{CE6537A1-D6FC-4f65-9D91-7224C49458BB}"/>
              </c:extLst>
            </c:dLbl>
            <c:dLbl>
              <c:idx val="39"/>
              <c:layout>
                <c:manualLayout>
                  <c:x val="-3.7499999999999999E-2"/>
                  <c:y val="5.12275347595966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4EE5-4A2F-8E95-10726D9567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4EE5-4A2F-8E95-10726D9567A0}"/>
                </c:ext>
                <c:ext xmlns:c15="http://schemas.microsoft.com/office/drawing/2012/chart" uri="{CE6537A1-D6FC-4f65-9D91-7224C49458BB}"/>
              </c:extLst>
            </c:dLbl>
            <c:dLbl>
              <c:idx val="4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4EE5-4A2F-8E95-10726D9567A0}"/>
                </c:ext>
                <c:ext xmlns:c15="http://schemas.microsoft.com/office/drawing/2012/chart" uri="{CE6537A1-D6FC-4f65-9D91-7224C49458BB}"/>
              </c:extLst>
            </c:dLbl>
            <c:dLbl>
              <c:idx val="4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4EE5-4A2F-8E95-10726D9567A0}"/>
                </c:ext>
                <c:ext xmlns:c15="http://schemas.microsoft.com/office/drawing/2012/chart" uri="{CE6537A1-D6FC-4f65-9D91-7224C49458BB}"/>
              </c:extLst>
            </c:dLbl>
            <c:dLbl>
              <c:idx val="43"/>
              <c:layout>
                <c:manualLayout>
                  <c:x val="-3.7499999999999999E-2"/>
                  <c:y val="7.42799254014151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4EE5-4A2F-8E95-10726D9567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4EE5-4A2F-8E95-10726D9567A0}"/>
                </c:ext>
                <c:ext xmlns:c15="http://schemas.microsoft.com/office/drawing/2012/chart" uri="{CE6537A1-D6FC-4f65-9D91-7224C49458BB}"/>
              </c:extLst>
            </c:dLbl>
            <c:dLbl>
              <c:idx val="4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4EE5-4A2F-8E95-10726D9567A0}"/>
                </c:ext>
                <c:ext xmlns:c15="http://schemas.microsoft.com/office/drawing/2012/chart" uri="{CE6537A1-D6FC-4f65-9D91-7224C49458BB}"/>
              </c:extLst>
            </c:dLbl>
            <c:dLbl>
              <c:idx val="4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4EE5-4A2F-8E95-10726D9567A0}"/>
                </c:ext>
                <c:ext xmlns:c15="http://schemas.microsoft.com/office/drawing/2012/chart" uri="{CE6537A1-D6FC-4f65-9D91-7224C49458BB}"/>
              </c:extLst>
            </c:dLbl>
            <c:dLbl>
              <c:idx val="4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4EE5-4A2F-8E95-10726D9567A0}"/>
                </c:ext>
                <c:ext xmlns:c15="http://schemas.microsoft.com/office/drawing/2012/chart" uri="{CE6537A1-D6FC-4f65-9D91-7224C49458BB}"/>
              </c:extLst>
            </c:dLbl>
            <c:dLbl>
              <c:idx val="4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4EE5-4A2F-8E95-10726D9567A0}"/>
                </c:ext>
                <c:ext xmlns:c15="http://schemas.microsoft.com/office/drawing/2012/chart" uri="{CE6537A1-D6FC-4f65-9D91-7224C49458BB}"/>
              </c:extLst>
            </c:dLbl>
            <c:dLbl>
              <c:idx val="4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4EE5-4A2F-8E95-10726D9567A0}"/>
                </c:ext>
                <c:ext xmlns:c15="http://schemas.microsoft.com/office/drawing/2012/chart" uri="{CE6537A1-D6FC-4f65-9D91-7224C49458BB}"/>
              </c:extLst>
            </c:dLbl>
            <c:dLbl>
              <c:idx val="50"/>
              <c:layout>
                <c:manualLayout>
                  <c:x val="-4.2708333333333334E-2"/>
                  <c:y val="-6.40344184494958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4EE5-4A2F-8E95-10726D9567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1"/>
              <c:layout>
                <c:manualLayout>
                  <c:x val="-2.5000000000000001E-2"/>
                  <c:y val="-2.5613767379798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4EE5-4A2F-8E95-10726D9567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2"/>
              <c:layout>
                <c:manualLayout>
                  <c:x val="-6.3541666666666663E-2"/>
                  <c:y val="-6.1473041711515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4EE5-4A2F-8E95-10726D9567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E-4EE5-4A2F-8E95-10726D9567A0}"/>
                </c:ext>
                <c:ext xmlns:c15="http://schemas.microsoft.com/office/drawing/2012/chart" uri="{CE6537A1-D6FC-4f65-9D91-7224C49458BB}"/>
              </c:extLst>
            </c:dLbl>
            <c:dLbl>
              <c:idx val="54"/>
              <c:layout>
                <c:manualLayout>
                  <c:x val="-4.583333333333333E-2"/>
                  <c:y val="-1.280688368989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F-4EE5-4A2F-8E95-10726D9567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0-4EE5-4A2F-8E95-10726D9567A0}"/>
                </c:ext>
                <c:ext xmlns:c15="http://schemas.microsoft.com/office/drawing/2012/chart" uri="{CE6537A1-D6FC-4f65-9D91-7224C49458BB}"/>
              </c:extLst>
            </c:dLbl>
            <c:dLbl>
              <c:idx val="5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1-4EE5-4A2F-8E95-10726D9567A0}"/>
                </c:ext>
                <c:ext xmlns:c15="http://schemas.microsoft.com/office/drawing/2012/chart" uri="{CE6537A1-D6FC-4f65-9D91-7224C49458BB}"/>
              </c:extLst>
            </c:dLbl>
            <c:dLbl>
              <c:idx val="57"/>
              <c:layout>
                <c:manualLayout>
                  <c:x val="-5.5208333333333331E-2"/>
                  <c:y val="-6.24813287588065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8"/>
              <c:layout>
                <c:manualLayout>
                  <c:x val="-3.0208333333333334E-2"/>
                  <c:y val="-3.84205703614383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3-4EE5-4A2F-8E95-10726D9567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9"/>
              <c:layout>
                <c:manualLayout>
                  <c:x val="-4.0625000000000001E-2"/>
                  <c:y val="1.0349275489204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5"/>
              <c:layout>
                <c:manualLayout>
                  <c:x val="-4.791666666666667E-2"/>
                  <c:y val="4.68716072676005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7"/>
              <c:layout>
                <c:manualLayout>
                  <c:x val="-3.4375000000000003E-2"/>
                  <c:y val="6.50994545383340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8"/>
              <c:layout>
                <c:manualLayout>
                  <c:x val="0"/>
                  <c:y val="0.132802887258201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9"/>
              <c:layout>
                <c:manualLayout>
                  <c:x val="0"/>
                  <c:y val="-7.29113890829342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'کشوری رعایت پروتکل'!$B$4:$B$73</c:f>
              <c:strCache>
                <c:ptCount val="70"/>
                <c:pt idx="0">
                  <c:v>تا 27 اردیبهشت 1399</c:v>
                </c:pt>
                <c:pt idx="1">
                  <c:v> تا 15 خرداد </c:v>
                </c:pt>
                <c:pt idx="2">
                  <c:v> تا 21 خرداد </c:v>
                </c:pt>
                <c:pt idx="3">
                  <c:v> تا 4 تیرماه </c:v>
                </c:pt>
                <c:pt idx="4">
                  <c:v> تا 1 مرداد</c:v>
                </c:pt>
                <c:pt idx="5">
                  <c:v> تا 7 مرداد</c:v>
                </c:pt>
                <c:pt idx="6">
                  <c:v> تا 14 مرداد</c:v>
                </c:pt>
                <c:pt idx="7">
                  <c:v> تا 28 مرداد</c:v>
                </c:pt>
                <c:pt idx="8">
                  <c:v> تا 11 شهریور</c:v>
                </c:pt>
                <c:pt idx="9">
                  <c:v> تا 17شهریور</c:v>
                </c:pt>
                <c:pt idx="10">
                  <c:v>تا 25 شهریور</c:v>
                </c:pt>
                <c:pt idx="11">
                  <c:v>تا 31 شهریور</c:v>
                </c:pt>
                <c:pt idx="12">
                  <c:v>تا 9 مهر</c:v>
                </c:pt>
                <c:pt idx="13">
                  <c:v>تا 16 مهر</c:v>
                </c:pt>
                <c:pt idx="14">
                  <c:v>تا 30 مهر</c:v>
                </c:pt>
                <c:pt idx="15">
                  <c:v>تا 7 آبان</c:v>
                </c:pt>
                <c:pt idx="16">
                  <c:v>تا 14 آبان </c:v>
                </c:pt>
                <c:pt idx="17">
                  <c:v>تا 18 آبان</c:v>
                </c:pt>
                <c:pt idx="18">
                  <c:v>تا 25 آبان</c:v>
                </c:pt>
                <c:pt idx="19">
                  <c:v>تا 5 آذر</c:v>
                </c:pt>
                <c:pt idx="20">
                  <c:v>تا 12 آذر</c:v>
                </c:pt>
                <c:pt idx="21">
                  <c:v>تا 19 آذر</c:v>
                </c:pt>
                <c:pt idx="22">
                  <c:v>تا 26 آذر</c:v>
                </c:pt>
                <c:pt idx="23">
                  <c:v>تا 3 دی</c:v>
                </c:pt>
                <c:pt idx="24">
                  <c:v>تا 10 دی</c:v>
                </c:pt>
                <c:pt idx="25">
                  <c:v>تا 17 دی</c:v>
                </c:pt>
                <c:pt idx="26">
                  <c:v> تا 24 دی</c:v>
                </c:pt>
                <c:pt idx="27">
                  <c:v>تا 1 بهمن</c:v>
                </c:pt>
                <c:pt idx="28">
                  <c:v>تا 8 بهمن</c:v>
                </c:pt>
                <c:pt idx="29">
                  <c:v>تا 15 بهمن</c:v>
                </c:pt>
                <c:pt idx="30">
                  <c:v>تا 22 بهمن</c:v>
                </c:pt>
                <c:pt idx="31">
                  <c:v>تا 29 بهمن</c:v>
                </c:pt>
                <c:pt idx="32">
                  <c:v>تا 6 اسفند</c:v>
                </c:pt>
                <c:pt idx="33">
                  <c:v>تا 13 اسفند</c:v>
                </c:pt>
                <c:pt idx="34">
                  <c:v>تا 20 اسفند</c:v>
                </c:pt>
                <c:pt idx="35">
                  <c:v>تا 27 اسفند</c:v>
                </c:pt>
                <c:pt idx="36">
                  <c:v>تا 4 فروردین</c:v>
                </c:pt>
                <c:pt idx="37">
                  <c:v>تا 11 فروردین</c:v>
                </c:pt>
                <c:pt idx="38">
                  <c:v>تا 18 فروردین</c:v>
                </c:pt>
                <c:pt idx="39">
                  <c:v>تا 25 فروردین</c:v>
                </c:pt>
                <c:pt idx="40">
                  <c:v>تا 1 اردیبهشت</c:v>
                </c:pt>
                <c:pt idx="41">
                  <c:v>تا 8 اردیبهشت</c:v>
                </c:pt>
                <c:pt idx="42">
                  <c:v>تا 15 اردیبهشت</c:v>
                </c:pt>
                <c:pt idx="43">
                  <c:v>تا 22 اردیبهشت</c:v>
                </c:pt>
                <c:pt idx="44">
                  <c:v>تا 29 اردیبهشت</c:v>
                </c:pt>
                <c:pt idx="45">
                  <c:v>تا 5 خرداد</c:v>
                </c:pt>
                <c:pt idx="46">
                  <c:v>تا 12 خرداد</c:v>
                </c:pt>
                <c:pt idx="47">
                  <c:v>تا 19 خرداد</c:v>
                </c:pt>
                <c:pt idx="48">
                  <c:v>تا 26 خرداد</c:v>
                </c:pt>
                <c:pt idx="49">
                  <c:v>تا 2 تیر</c:v>
                </c:pt>
                <c:pt idx="50">
                  <c:v>تا 9 تیر</c:v>
                </c:pt>
                <c:pt idx="51">
                  <c:v>تا 16 تیر</c:v>
                </c:pt>
                <c:pt idx="52">
                  <c:v>تا 23 تیر</c:v>
                </c:pt>
                <c:pt idx="53">
                  <c:v>تا 30 تیر</c:v>
                </c:pt>
                <c:pt idx="54">
                  <c:v>تا 6 مرداد</c:v>
                </c:pt>
                <c:pt idx="55">
                  <c:v>تا 12 مرداد</c:v>
                </c:pt>
                <c:pt idx="56">
                  <c:v>تا 20 مرداد</c:v>
                </c:pt>
                <c:pt idx="57">
                  <c:v>تا 27 مرداد</c:v>
                </c:pt>
                <c:pt idx="58">
                  <c:v>تا 3 شهریور</c:v>
                </c:pt>
                <c:pt idx="59">
                  <c:v>تا 10 شهریور</c:v>
                </c:pt>
                <c:pt idx="60">
                  <c:v>تا 17شهریور</c:v>
                </c:pt>
                <c:pt idx="61">
                  <c:v>تا 24 شهریور</c:v>
                </c:pt>
                <c:pt idx="62">
                  <c:v>تا 31 شهریور</c:v>
                </c:pt>
                <c:pt idx="63">
                  <c:v>تا 7 مهر</c:v>
                </c:pt>
                <c:pt idx="64">
                  <c:v>تا 14 مهر</c:v>
                </c:pt>
                <c:pt idx="65">
                  <c:v>تا 21 مهر</c:v>
                </c:pt>
                <c:pt idx="66">
                  <c:v>تا 28 مهر</c:v>
                </c:pt>
                <c:pt idx="67">
                  <c:v>تا 5 آبان</c:v>
                </c:pt>
                <c:pt idx="68">
                  <c:v>تا 12 آبان</c:v>
                </c:pt>
                <c:pt idx="69">
                  <c:v>تا 19 آبان</c:v>
                </c:pt>
              </c:strCache>
            </c:strRef>
          </c:cat>
          <c:val>
            <c:numRef>
              <c:f>'کشوری رعایت پروتکل'!$C$4:$C$73</c:f>
              <c:numCache>
                <c:formatCode>General</c:formatCode>
                <c:ptCount val="70"/>
                <c:pt idx="0">
                  <c:v>77.569999999999993</c:v>
                </c:pt>
                <c:pt idx="1">
                  <c:v>22.66</c:v>
                </c:pt>
                <c:pt idx="2">
                  <c:v>17.59</c:v>
                </c:pt>
                <c:pt idx="3">
                  <c:v>26.36</c:v>
                </c:pt>
                <c:pt idx="4">
                  <c:v>45.01</c:v>
                </c:pt>
                <c:pt idx="5">
                  <c:v>51.81</c:v>
                </c:pt>
                <c:pt idx="6">
                  <c:v>81.81</c:v>
                </c:pt>
                <c:pt idx="7">
                  <c:v>81.040000000000006</c:v>
                </c:pt>
                <c:pt idx="8">
                  <c:v>80.430000000000007</c:v>
                </c:pt>
                <c:pt idx="9">
                  <c:v>68.12</c:v>
                </c:pt>
                <c:pt idx="10">
                  <c:v>62.35</c:v>
                </c:pt>
                <c:pt idx="11">
                  <c:v>61.85</c:v>
                </c:pt>
                <c:pt idx="12">
                  <c:v>60.39</c:v>
                </c:pt>
                <c:pt idx="13">
                  <c:v>42.2</c:v>
                </c:pt>
                <c:pt idx="14">
                  <c:v>57.76</c:v>
                </c:pt>
                <c:pt idx="15">
                  <c:v>58.9</c:v>
                </c:pt>
                <c:pt idx="16">
                  <c:v>78.319999999999993</c:v>
                </c:pt>
                <c:pt idx="17">
                  <c:v>79.36</c:v>
                </c:pt>
                <c:pt idx="18">
                  <c:v>79.19</c:v>
                </c:pt>
                <c:pt idx="19">
                  <c:v>78.41</c:v>
                </c:pt>
                <c:pt idx="20">
                  <c:v>78.459999999999994</c:v>
                </c:pt>
                <c:pt idx="21">
                  <c:v>82.52</c:v>
                </c:pt>
                <c:pt idx="22">
                  <c:v>82.85</c:v>
                </c:pt>
                <c:pt idx="23">
                  <c:v>82.31</c:v>
                </c:pt>
                <c:pt idx="24">
                  <c:v>83.34</c:v>
                </c:pt>
                <c:pt idx="25">
                  <c:v>82.78</c:v>
                </c:pt>
                <c:pt idx="26">
                  <c:v>83.68</c:v>
                </c:pt>
                <c:pt idx="27">
                  <c:v>83.88</c:v>
                </c:pt>
                <c:pt idx="28">
                  <c:v>80.739999999999995</c:v>
                </c:pt>
                <c:pt idx="29">
                  <c:v>83.5</c:v>
                </c:pt>
                <c:pt idx="30">
                  <c:v>74.930000000000007</c:v>
                </c:pt>
                <c:pt idx="31">
                  <c:v>83.26</c:v>
                </c:pt>
                <c:pt idx="32">
                  <c:v>78.290000000000006</c:v>
                </c:pt>
                <c:pt idx="33">
                  <c:v>71.760000000000005</c:v>
                </c:pt>
                <c:pt idx="34">
                  <c:v>60.42</c:v>
                </c:pt>
                <c:pt idx="35">
                  <c:v>59.85</c:v>
                </c:pt>
                <c:pt idx="36">
                  <c:v>57.88</c:v>
                </c:pt>
                <c:pt idx="37">
                  <c:v>55.23</c:v>
                </c:pt>
                <c:pt idx="38">
                  <c:v>58.17</c:v>
                </c:pt>
                <c:pt idx="39">
                  <c:v>58.58</c:v>
                </c:pt>
                <c:pt idx="40">
                  <c:v>61.42</c:v>
                </c:pt>
                <c:pt idx="41">
                  <c:v>61.09</c:v>
                </c:pt>
                <c:pt idx="42">
                  <c:v>62.2</c:v>
                </c:pt>
                <c:pt idx="43">
                  <c:v>64.86</c:v>
                </c:pt>
                <c:pt idx="44" formatCode="0.00">
                  <c:v>67.090486774239523</c:v>
                </c:pt>
                <c:pt idx="45">
                  <c:v>71.069999999999993</c:v>
                </c:pt>
                <c:pt idx="46">
                  <c:v>70.23</c:v>
                </c:pt>
                <c:pt idx="47">
                  <c:v>70.34</c:v>
                </c:pt>
                <c:pt idx="48">
                  <c:v>70.209999999999994</c:v>
                </c:pt>
                <c:pt idx="49">
                  <c:v>70.63</c:v>
                </c:pt>
                <c:pt idx="50">
                  <c:v>69.260000000000005</c:v>
                </c:pt>
                <c:pt idx="51">
                  <c:v>65.87</c:v>
                </c:pt>
                <c:pt idx="52">
                  <c:v>47.95</c:v>
                </c:pt>
                <c:pt idx="53">
                  <c:v>44.49</c:v>
                </c:pt>
                <c:pt idx="54">
                  <c:v>39.22</c:v>
                </c:pt>
                <c:pt idx="55">
                  <c:v>38.89</c:v>
                </c:pt>
                <c:pt idx="56">
                  <c:v>38.47</c:v>
                </c:pt>
                <c:pt idx="57">
                  <c:v>39.020000000000003</c:v>
                </c:pt>
                <c:pt idx="58">
                  <c:v>65.510000000000005</c:v>
                </c:pt>
                <c:pt idx="59">
                  <c:v>39.909999999999997</c:v>
                </c:pt>
                <c:pt idx="60">
                  <c:v>41.69</c:v>
                </c:pt>
                <c:pt idx="61">
                  <c:v>41.47</c:v>
                </c:pt>
                <c:pt idx="62">
                  <c:v>45.48</c:v>
                </c:pt>
                <c:pt idx="63">
                  <c:v>45.89</c:v>
                </c:pt>
                <c:pt idx="64">
                  <c:v>45.48</c:v>
                </c:pt>
                <c:pt idx="65">
                  <c:v>45.97</c:v>
                </c:pt>
                <c:pt idx="66">
                  <c:v>45.19</c:v>
                </c:pt>
                <c:pt idx="67">
                  <c:v>45.53</c:v>
                </c:pt>
                <c:pt idx="68">
                  <c:v>46.08</c:v>
                </c:pt>
                <c:pt idx="69">
                  <c:v>47.02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A-B57A-42AC-83E4-396084B8F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806464"/>
        <c:axId val="204612504"/>
      </c:lineChart>
      <c:catAx>
        <c:axId val="15780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204612504"/>
        <c:crosses val="autoZero"/>
        <c:auto val="1"/>
        <c:lblAlgn val="ctr"/>
        <c:lblOffset val="100"/>
        <c:noMultiLvlLbl val="0"/>
      </c:catAx>
      <c:valAx>
        <c:axId val="20461250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8064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806151236285344E-2"/>
          <c:y val="0"/>
          <c:w val="0.96977960958005249"/>
          <c:h val="0.94017430672909974"/>
        </c:manualLayout>
      </c:layout>
      <c:lineChart>
        <c:grouping val="standard"/>
        <c:varyColors val="0"/>
        <c:ser>
          <c:idx val="0"/>
          <c:order val="0"/>
          <c:tx>
            <c:strRef>
              <c:f>'کشوری رعایت پروتکل'!$C$3</c:f>
              <c:strCache>
                <c:ptCount val="1"/>
                <c:pt idx="0">
                  <c:v>میانگین کشوری رعایت پروتکل</c:v>
                </c:pt>
              </c:strCache>
            </c:strRef>
          </c:tx>
          <c:spPr>
            <a:ln w="57150" cap="rnd">
              <a:solidFill>
                <a:srgbClr val="ED7D31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'کشوری رعایت پروتکل'!$B$4:$B$73</c:f>
              <c:strCache>
                <c:ptCount val="70"/>
                <c:pt idx="0">
                  <c:v>تا 27 اردیبهشت 1399</c:v>
                </c:pt>
                <c:pt idx="1">
                  <c:v> تا 15 خرداد </c:v>
                </c:pt>
                <c:pt idx="2">
                  <c:v> تا 21 خرداد </c:v>
                </c:pt>
                <c:pt idx="3">
                  <c:v> تا 4 تیرماه </c:v>
                </c:pt>
                <c:pt idx="4">
                  <c:v> تا 1 مرداد</c:v>
                </c:pt>
                <c:pt idx="5">
                  <c:v> تا 7 مرداد</c:v>
                </c:pt>
                <c:pt idx="6">
                  <c:v> تا 14 مرداد</c:v>
                </c:pt>
                <c:pt idx="7">
                  <c:v> تا 28 مرداد</c:v>
                </c:pt>
                <c:pt idx="8">
                  <c:v> تا 11 شهریور</c:v>
                </c:pt>
                <c:pt idx="9">
                  <c:v> تا 17شهریور</c:v>
                </c:pt>
                <c:pt idx="10">
                  <c:v>تا 25 شهریور</c:v>
                </c:pt>
                <c:pt idx="11">
                  <c:v>تا 31 شهریور</c:v>
                </c:pt>
                <c:pt idx="12">
                  <c:v>تا 9 مهر</c:v>
                </c:pt>
                <c:pt idx="13">
                  <c:v>تا 16 مهر</c:v>
                </c:pt>
                <c:pt idx="14">
                  <c:v>تا 30 مهر</c:v>
                </c:pt>
                <c:pt idx="15">
                  <c:v>تا 7 آبان</c:v>
                </c:pt>
                <c:pt idx="16">
                  <c:v>تا 14 آبان </c:v>
                </c:pt>
                <c:pt idx="17">
                  <c:v>تا 18 آبان</c:v>
                </c:pt>
                <c:pt idx="18">
                  <c:v>تا 25 آبان</c:v>
                </c:pt>
                <c:pt idx="19">
                  <c:v>تا 5 آذر</c:v>
                </c:pt>
                <c:pt idx="20">
                  <c:v>تا 12 آذر</c:v>
                </c:pt>
                <c:pt idx="21">
                  <c:v>تا 19 آذر</c:v>
                </c:pt>
                <c:pt idx="22">
                  <c:v>تا 26 آذر</c:v>
                </c:pt>
                <c:pt idx="23">
                  <c:v>تا 3 دی</c:v>
                </c:pt>
                <c:pt idx="24">
                  <c:v>تا 10 دی</c:v>
                </c:pt>
                <c:pt idx="25">
                  <c:v>تا 17 دی</c:v>
                </c:pt>
                <c:pt idx="26">
                  <c:v> تا 24 دی</c:v>
                </c:pt>
                <c:pt idx="27">
                  <c:v>تا 1 بهمن</c:v>
                </c:pt>
                <c:pt idx="28">
                  <c:v>تا 8 بهمن</c:v>
                </c:pt>
                <c:pt idx="29">
                  <c:v>تا 15 بهمن</c:v>
                </c:pt>
                <c:pt idx="30">
                  <c:v>تا 22 بهمن</c:v>
                </c:pt>
                <c:pt idx="31">
                  <c:v>تا 29 بهمن</c:v>
                </c:pt>
                <c:pt idx="32">
                  <c:v>تا 6 اسفند</c:v>
                </c:pt>
                <c:pt idx="33">
                  <c:v>تا 13 اسفند</c:v>
                </c:pt>
                <c:pt idx="34">
                  <c:v>تا 20 اسفند</c:v>
                </c:pt>
                <c:pt idx="35">
                  <c:v>تا 27 اسفند</c:v>
                </c:pt>
                <c:pt idx="36">
                  <c:v>تا 4 فروردین</c:v>
                </c:pt>
                <c:pt idx="37">
                  <c:v>تا 11 فروردین</c:v>
                </c:pt>
                <c:pt idx="38">
                  <c:v>تا 18 فروردین</c:v>
                </c:pt>
                <c:pt idx="39">
                  <c:v>تا 25 فروردین</c:v>
                </c:pt>
                <c:pt idx="40">
                  <c:v>تا 1 اردیبهشت</c:v>
                </c:pt>
                <c:pt idx="41">
                  <c:v>تا 8 اردیبهشت</c:v>
                </c:pt>
                <c:pt idx="42">
                  <c:v>تا 15 اردیبهشت</c:v>
                </c:pt>
                <c:pt idx="43">
                  <c:v>تا 22 اردیبهشت</c:v>
                </c:pt>
                <c:pt idx="44">
                  <c:v>تا 29 اردیبهشت</c:v>
                </c:pt>
                <c:pt idx="45">
                  <c:v>تا 5 خرداد</c:v>
                </c:pt>
                <c:pt idx="46">
                  <c:v>تا 12 خرداد</c:v>
                </c:pt>
                <c:pt idx="47">
                  <c:v>تا 19 خرداد</c:v>
                </c:pt>
                <c:pt idx="48">
                  <c:v>تا 26 خرداد</c:v>
                </c:pt>
                <c:pt idx="49">
                  <c:v>تا 2 تیر</c:v>
                </c:pt>
                <c:pt idx="50">
                  <c:v>تا 9 تیر</c:v>
                </c:pt>
                <c:pt idx="51">
                  <c:v>تا 16 تیر</c:v>
                </c:pt>
                <c:pt idx="52">
                  <c:v>تا 23 تیر</c:v>
                </c:pt>
                <c:pt idx="53">
                  <c:v>تا 30 تیر</c:v>
                </c:pt>
                <c:pt idx="54">
                  <c:v>تا 6 مرداد</c:v>
                </c:pt>
                <c:pt idx="55">
                  <c:v>تا 12 مرداد</c:v>
                </c:pt>
                <c:pt idx="56">
                  <c:v>تا 20 مرداد</c:v>
                </c:pt>
                <c:pt idx="57">
                  <c:v>تا 27 مرداد</c:v>
                </c:pt>
                <c:pt idx="58">
                  <c:v>تا 3 شهریور</c:v>
                </c:pt>
                <c:pt idx="59">
                  <c:v>تا 10 شهریور</c:v>
                </c:pt>
                <c:pt idx="60">
                  <c:v>تا 17 شهریور</c:v>
                </c:pt>
                <c:pt idx="61">
                  <c:v>تا 24 شهریور</c:v>
                </c:pt>
                <c:pt idx="62">
                  <c:v>تا 31 شهریور</c:v>
                </c:pt>
                <c:pt idx="63">
                  <c:v>تا 7 مهر</c:v>
                </c:pt>
                <c:pt idx="64">
                  <c:v>تا 14 مهر</c:v>
                </c:pt>
                <c:pt idx="65">
                  <c:v>تا 21 مهر</c:v>
                </c:pt>
                <c:pt idx="66">
                  <c:v>تا 28 مهر</c:v>
                </c:pt>
                <c:pt idx="67">
                  <c:v>تا 6 آبان </c:v>
                </c:pt>
                <c:pt idx="68">
                  <c:v>تا 12 آبان</c:v>
                </c:pt>
                <c:pt idx="69">
                  <c:v>تا 19 آبان</c:v>
                </c:pt>
              </c:strCache>
            </c:strRef>
          </c:cat>
          <c:val>
            <c:numRef>
              <c:f>'کشوری رعایت پروتکل'!$C$4:$C$73</c:f>
              <c:numCache>
                <c:formatCode>General</c:formatCode>
                <c:ptCount val="70"/>
                <c:pt idx="0">
                  <c:v>77.569999999999993</c:v>
                </c:pt>
                <c:pt idx="1">
                  <c:v>22.66</c:v>
                </c:pt>
                <c:pt idx="2">
                  <c:v>17.59</c:v>
                </c:pt>
                <c:pt idx="3">
                  <c:v>26.36</c:v>
                </c:pt>
                <c:pt idx="4">
                  <c:v>45.01</c:v>
                </c:pt>
                <c:pt idx="5">
                  <c:v>51.81</c:v>
                </c:pt>
                <c:pt idx="6">
                  <c:v>81.81</c:v>
                </c:pt>
                <c:pt idx="7">
                  <c:v>81.040000000000006</c:v>
                </c:pt>
                <c:pt idx="8">
                  <c:v>80.430000000000007</c:v>
                </c:pt>
                <c:pt idx="9">
                  <c:v>68.12</c:v>
                </c:pt>
                <c:pt idx="10">
                  <c:v>62.35</c:v>
                </c:pt>
                <c:pt idx="11">
                  <c:v>61.85</c:v>
                </c:pt>
                <c:pt idx="12">
                  <c:v>60.39</c:v>
                </c:pt>
                <c:pt idx="13">
                  <c:v>42.2</c:v>
                </c:pt>
                <c:pt idx="14">
                  <c:v>57.76</c:v>
                </c:pt>
                <c:pt idx="15">
                  <c:v>58.9</c:v>
                </c:pt>
                <c:pt idx="16">
                  <c:v>78.319999999999993</c:v>
                </c:pt>
                <c:pt idx="17">
                  <c:v>79.36</c:v>
                </c:pt>
                <c:pt idx="18">
                  <c:v>79.19</c:v>
                </c:pt>
                <c:pt idx="19">
                  <c:v>78.41</c:v>
                </c:pt>
                <c:pt idx="20">
                  <c:v>78.459999999999994</c:v>
                </c:pt>
                <c:pt idx="21">
                  <c:v>82.52</c:v>
                </c:pt>
                <c:pt idx="22">
                  <c:v>82.85</c:v>
                </c:pt>
                <c:pt idx="23">
                  <c:v>82.31</c:v>
                </c:pt>
                <c:pt idx="24">
                  <c:v>83.34</c:v>
                </c:pt>
                <c:pt idx="25">
                  <c:v>82.78</c:v>
                </c:pt>
                <c:pt idx="26">
                  <c:v>83.68</c:v>
                </c:pt>
                <c:pt idx="27">
                  <c:v>83.88</c:v>
                </c:pt>
                <c:pt idx="28">
                  <c:v>80.739999999999995</c:v>
                </c:pt>
                <c:pt idx="29">
                  <c:v>83.5</c:v>
                </c:pt>
                <c:pt idx="30">
                  <c:v>74.930000000000007</c:v>
                </c:pt>
                <c:pt idx="31">
                  <c:v>83.26</c:v>
                </c:pt>
                <c:pt idx="32">
                  <c:v>78.290000000000006</c:v>
                </c:pt>
                <c:pt idx="33">
                  <c:v>71.760000000000005</c:v>
                </c:pt>
                <c:pt idx="34">
                  <c:v>60.42</c:v>
                </c:pt>
                <c:pt idx="35">
                  <c:v>59.85</c:v>
                </c:pt>
                <c:pt idx="36">
                  <c:v>57.88</c:v>
                </c:pt>
                <c:pt idx="37">
                  <c:v>55.23</c:v>
                </c:pt>
                <c:pt idx="38">
                  <c:v>58.17</c:v>
                </c:pt>
                <c:pt idx="39">
                  <c:v>58.58</c:v>
                </c:pt>
                <c:pt idx="40">
                  <c:v>61.42</c:v>
                </c:pt>
                <c:pt idx="41">
                  <c:v>61.09</c:v>
                </c:pt>
                <c:pt idx="42">
                  <c:v>62.2</c:v>
                </c:pt>
                <c:pt idx="43">
                  <c:v>64.86</c:v>
                </c:pt>
                <c:pt idx="44" formatCode="0.00">
                  <c:v>67.090486774239523</c:v>
                </c:pt>
                <c:pt idx="45">
                  <c:v>71.069999999999993</c:v>
                </c:pt>
                <c:pt idx="46">
                  <c:v>70.23</c:v>
                </c:pt>
                <c:pt idx="47">
                  <c:v>70.34</c:v>
                </c:pt>
                <c:pt idx="48">
                  <c:v>70.209999999999994</c:v>
                </c:pt>
                <c:pt idx="49">
                  <c:v>70.63</c:v>
                </c:pt>
                <c:pt idx="50">
                  <c:v>69.260000000000005</c:v>
                </c:pt>
                <c:pt idx="51">
                  <c:v>65.87</c:v>
                </c:pt>
                <c:pt idx="52">
                  <c:v>47.95</c:v>
                </c:pt>
                <c:pt idx="53">
                  <c:v>44.49</c:v>
                </c:pt>
                <c:pt idx="54">
                  <c:v>39.22</c:v>
                </c:pt>
                <c:pt idx="55">
                  <c:v>38.89</c:v>
                </c:pt>
                <c:pt idx="56">
                  <c:v>38.47</c:v>
                </c:pt>
                <c:pt idx="57">
                  <c:v>39.020000000000003</c:v>
                </c:pt>
                <c:pt idx="58">
                  <c:v>65.510000000000005</c:v>
                </c:pt>
                <c:pt idx="59">
                  <c:v>39.909999999999997</c:v>
                </c:pt>
                <c:pt idx="60">
                  <c:v>41.69</c:v>
                </c:pt>
                <c:pt idx="61">
                  <c:v>41.47</c:v>
                </c:pt>
                <c:pt idx="62">
                  <c:v>45.48</c:v>
                </c:pt>
                <c:pt idx="63">
                  <c:v>45.89</c:v>
                </c:pt>
                <c:pt idx="64">
                  <c:v>45.48</c:v>
                </c:pt>
                <c:pt idx="65">
                  <c:v>45.97</c:v>
                </c:pt>
                <c:pt idx="66">
                  <c:v>45.19</c:v>
                </c:pt>
                <c:pt idx="67">
                  <c:v>45.53</c:v>
                </c:pt>
                <c:pt idx="68">
                  <c:v>46.08</c:v>
                </c:pt>
                <c:pt idx="69">
                  <c:v>47.02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A-B57A-42AC-83E4-396084B8F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612896"/>
        <c:axId val="204614464"/>
      </c:lineChart>
      <c:catAx>
        <c:axId val="2046128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4614464"/>
        <c:crosses val="autoZero"/>
        <c:auto val="1"/>
        <c:lblAlgn val="ctr"/>
        <c:lblOffset val="100"/>
        <c:noMultiLvlLbl val="0"/>
      </c:catAx>
      <c:valAx>
        <c:axId val="2046144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46128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fa-IR" sz="2000" dirty="0">
                <a:cs typeface="B Titr" panose="00000700000000000000" pitchFamily="2" charset="-78"/>
              </a:rPr>
              <a:t>رعایت </a:t>
            </a:r>
            <a:r>
              <a:rPr lang="fa-IR" sz="200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B Titr" panose="00000700000000000000" pitchFamily="2" charset="-78"/>
              </a:rPr>
              <a:t>دستورالعمل های بهداشتی </a:t>
            </a:r>
            <a:r>
              <a:rPr lang="fa-IR" sz="2000" dirty="0" smtClean="0">
                <a:cs typeface="B Titr" panose="00000700000000000000" pitchFamily="2" charset="-78"/>
              </a:rPr>
              <a:t>در </a:t>
            </a:r>
            <a:r>
              <a:rPr lang="fa-IR" sz="2000" dirty="0">
                <a:cs typeface="B Titr" panose="00000700000000000000" pitchFamily="2" charset="-78"/>
              </a:rPr>
              <a:t>اماکن عمومی استان های کشور  </a:t>
            </a:r>
            <a:r>
              <a:rPr lang="fa-IR" sz="2000" dirty="0" smtClean="0">
                <a:cs typeface="B Titr" panose="00000700000000000000" pitchFamily="2" charset="-78"/>
              </a:rPr>
              <a:t>- </a:t>
            </a:r>
            <a:r>
              <a:rPr lang="fa-IR" sz="2000" baseline="0" dirty="0" smtClean="0">
                <a:cs typeface="B Titr" panose="00000700000000000000" pitchFamily="2" charset="-78"/>
              </a:rPr>
              <a:t>12  </a:t>
            </a:r>
            <a:r>
              <a:rPr lang="fa-IR" sz="2000" baseline="0" dirty="0" smtClean="0">
                <a:cs typeface="B Titr" panose="00000700000000000000" pitchFamily="2" charset="-78"/>
              </a:rPr>
              <a:t>تا </a:t>
            </a:r>
            <a:r>
              <a:rPr lang="fa-IR" sz="2000" baseline="0" dirty="0" smtClean="0">
                <a:cs typeface="B Titr" panose="00000700000000000000" pitchFamily="2" charset="-78"/>
              </a:rPr>
              <a:t>19آبان</a:t>
            </a:r>
            <a:r>
              <a:rPr lang="fa-IR" sz="2000" dirty="0" smtClean="0">
                <a:cs typeface="B Titr" panose="00000700000000000000" pitchFamily="2" charset="-78"/>
              </a:rPr>
              <a:t> </a:t>
            </a:r>
            <a:endParaRPr lang="fa-IR" sz="2000" dirty="0"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14617831667826445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302081343104739E-2"/>
          <c:y val="8.5431628354066452E-2"/>
          <c:w val="0.92736414857798333"/>
          <c:h val="0.732935329011362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استانی!$T$1</c:f>
              <c:strCache>
                <c:ptCount val="1"/>
                <c:pt idx="0">
                  <c:v>درصد رعایت پروتکل های بهداشتی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9D7-49F2-9528-4AFF8F7FFAF2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9D7-49F2-9528-4AFF8F7FFAF2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9D7-49F2-9528-4AFF8F7FFAF2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D9D7-49F2-9528-4AFF8F7FFAF2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9D7-49F2-9528-4AFF8F7FFAF2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9D7-49F2-9528-4AFF8F7FFAF2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9D7-49F2-9528-4AFF8F7FFAF2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استانی!$S$2:$S$33</c:f>
              <c:strCache>
                <c:ptCount val="32"/>
                <c:pt idx="0">
                  <c:v>کرمان</c:v>
                </c:pt>
                <c:pt idx="1">
                  <c:v>چهارمحال و بختیاری</c:v>
                </c:pt>
                <c:pt idx="2">
                  <c:v>البرز</c:v>
                </c:pt>
                <c:pt idx="3">
                  <c:v>گیلان</c:v>
                </c:pt>
                <c:pt idx="4">
                  <c:v>سیستان و بلوچستان</c:v>
                </c:pt>
                <c:pt idx="5">
                  <c:v>تهران</c:v>
                </c:pt>
                <c:pt idx="6">
                  <c:v>خراسان جنوبی</c:v>
                </c:pt>
                <c:pt idx="7">
                  <c:v>خراسان رضوی</c:v>
                </c:pt>
                <c:pt idx="8">
                  <c:v>سمنان</c:v>
                </c:pt>
                <c:pt idx="9">
                  <c:v>خوزستان</c:v>
                </c:pt>
                <c:pt idx="10">
                  <c:v>فارس</c:v>
                </c:pt>
                <c:pt idx="11">
                  <c:v>گلستان</c:v>
                </c:pt>
                <c:pt idx="12">
                  <c:v>قم</c:v>
                </c:pt>
                <c:pt idx="13">
                  <c:v>قزوین</c:v>
                </c:pt>
                <c:pt idx="14">
                  <c:v>کهگیلویه و بویراحمد</c:v>
                </c:pt>
                <c:pt idx="15">
                  <c:v>یزد</c:v>
                </c:pt>
                <c:pt idx="16">
                  <c:v>آذربایجان شرقی</c:v>
                </c:pt>
                <c:pt idx="17">
                  <c:v>کردستان</c:v>
                </c:pt>
                <c:pt idx="18">
                  <c:v>آذربایجان غربی</c:v>
                </c:pt>
                <c:pt idx="19">
                  <c:v>میانگین</c:v>
                </c:pt>
                <c:pt idx="20">
                  <c:v>هرمزگان</c:v>
                </c:pt>
                <c:pt idx="21">
                  <c:v>اردبیل</c:v>
                </c:pt>
                <c:pt idx="22">
                  <c:v>بوشهر</c:v>
                </c:pt>
                <c:pt idx="23">
                  <c:v>مرکزی</c:v>
                </c:pt>
                <c:pt idx="24">
                  <c:v>خراسان شمالی</c:v>
                </c:pt>
                <c:pt idx="25">
                  <c:v>کرمانشاه</c:v>
                </c:pt>
                <c:pt idx="26">
                  <c:v>ایلام</c:v>
                </c:pt>
                <c:pt idx="27">
                  <c:v>مازندران</c:v>
                </c:pt>
                <c:pt idx="28">
                  <c:v>زنجان</c:v>
                </c:pt>
                <c:pt idx="29">
                  <c:v>اصفهان ‎</c:v>
                </c:pt>
                <c:pt idx="30">
                  <c:v>لرستان</c:v>
                </c:pt>
                <c:pt idx="31">
                  <c:v>همدان</c:v>
                </c:pt>
              </c:strCache>
            </c:strRef>
          </c:cat>
          <c:val>
            <c:numRef>
              <c:f>استانی!$T$2:$T$33</c:f>
              <c:numCache>
                <c:formatCode>0.00</c:formatCode>
                <c:ptCount val="32"/>
                <c:pt idx="0">
                  <c:v>39.842145790554419</c:v>
                </c:pt>
                <c:pt idx="1">
                  <c:v>39.889773423147581</c:v>
                </c:pt>
                <c:pt idx="2">
                  <c:v>40.872794800371402</c:v>
                </c:pt>
                <c:pt idx="3">
                  <c:v>41.684981684981686</c:v>
                </c:pt>
                <c:pt idx="4">
                  <c:v>42.879835544757988</c:v>
                </c:pt>
                <c:pt idx="5">
                  <c:v>43.273492907801419</c:v>
                </c:pt>
                <c:pt idx="6">
                  <c:v>43.588825214899714</c:v>
                </c:pt>
                <c:pt idx="7">
                  <c:v>43.634125241232454</c:v>
                </c:pt>
                <c:pt idx="8">
                  <c:v>43.653053578119142</c:v>
                </c:pt>
                <c:pt idx="9">
                  <c:v>43.889011522670081</c:v>
                </c:pt>
                <c:pt idx="10">
                  <c:v>43.936037657483041</c:v>
                </c:pt>
                <c:pt idx="11">
                  <c:v>44.017395392571693</c:v>
                </c:pt>
                <c:pt idx="12">
                  <c:v>45.0386001029336</c:v>
                </c:pt>
                <c:pt idx="13">
                  <c:v>45.282258064516128</c:v>
                </c:pt>
                <c:pt idx="14">
                  <c:v>45.609984399375975</c:v>
                </c:pt>
                <c:pt idx="15">
                  <c:v>46.291993720565152</c:v>
                </c:pt>
                <c:pt idx="16">
                  <c:v>46.300075996091614</c:v>
                </c:pt>
                <c:pt idx="17">
                  <c:v>46.588061901252757</c:v>
                </c:pt>
                <c:pt idx="18">
                  <c:v>46.824412817602379</c:v>
                </c:pt>
                <c:pt idx="19">
                  <c:v>47.023373674381105</c:v>
                </c:pt>
                <c:pt idx="20">
                  <c:v>47.082519964507547</c:v>
                </c:pt>
                <c:pt idx="21">
                  <c:v>47.356020942408378</c:v>
                </c:pt>
                <c:pt idx="22">
                  <c:v>47.409036385445823</c:v>
                </c:pt>
                <c:pt idx="23">
                  <c:v>47.740213523131672</c:v>
                </c:pt>
                <c:pt idx="24">
                  <c:v>47.831835007932312</c:v>
                </c:pt>
                <c:pt idx="25">
                  <c:v>48.100523993381131</c:v>
                </c:pt>
                <c:pt idx="26">
                  <c:v>48.18908748824083</c:v>
                </c:pt>
                <c:pt idx="27">
                  <c:v>49.04690103960003</c:v>
                </c:pt>
                <c:pt idx="28">
                  <c:v>49.399088271860755</c:v>
                </c:pt>
                <c:pt idx="29">
                  <c:v>49.99595959595959</c:v>
                </c:pt>
                <c:pt idx="30">
                  <c:v>64.358377252114224</c:v>
                </c:pt>
                <c:pt idx="31">
                  <c:v>65.671354267000581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9D7-49F2-9528-4AFF8F7FFA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4616032"/>
        <c:axId val="205522120"/>
        <c:axId val="0"/>
      </c:bar3DChart>
      <c:catAx>
        <c:axId val="204616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cs typeface="B Nazanin" panose="00000400000000000000" pitchFamily="2" charset="-78"/>
              </a:defRPr>
            </a:pPr>
            <a:endParaRPr lang="en-US"/>
          </a:p>
        </c:txPr>
        <c:crossAx val="205522120"/>
        <c:crosses val="autoZero"/>
        <c:auto val="1"/>
        <c:lblAlgn val="ctr"/>
        <c:lblOffset val="100"/>
        <c:noMultiLvlLbl val="0"/>
      </c:catAx>
      <c:valAx>
        <c:axId val="205522120"/>
        <c:scaling>
          <c:orientation val="minMax"/>
          <c:max val="10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04616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fa-IR" sz="1800" dirty="0">
                <a:cs typeface="B Titr" panose="00000700000000000000" pitchFamily="2" charset="-78"/>
              </a:rPr>
              <a:t>رعایت </a:t>
            </a:r>
            <a:r>
              <a:rPr lang="fa-IR" sz="18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بهداشت فردی</a:t>
            </a:r>
            <a:r>
              <a:rPr lang="fa-IR" sz="1400" b="0" baseline="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1800" dirty="0" smtClean="0">
                <a:cs typeface="B Titr" panose="00000700000000000000" pitchFamily="2" charset="-78"/>
              </a:rPr>
              <a:t>مناسب </a:t>
            </a:r>
            <a:r>
              <a:rPr lang="fa-IR" sz="1800" dirty="0">
                <a:cs typeface="B Titr" panose="00000700000000000000" pitchFamily="2" charset="-78"/>
              </a:rPr>
              <a:t>در اماکن عمومی استان های </a:t>
            </a:r>
            <a:r>
              <a:rPr lang="fa-IR" sz="180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B Titr" panose="00000700000000000000" pitchFamily="2" charset="-78"/>
              </a:rPr>
              <a:t>کشور </a:t>
            </a:r>
            <a:r>
              <a:rPr lang="fa-IR" sz="180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B Titr" panose="00000700000000000000" pitchFamily="2" charset="-78"/>
              </a:rPr>
              <a:t>– 12 </a:t>
            </a:r>
            <a:r>
              <a:rPr lang="fa-IR" sz="180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B Titr" panose="00000700000000000000" pitchFamily="2" charset="-78"/>
              </a:rPr>
              <a:t>تا </a:t>
            </a:r>
            <a:r>
              <a:rPr lang="fa-IR" sz="180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B Titr" panose="00000700000000000000" pitchFamily="2" charset="-78"/>
              </a:rPr>
              <a:t>19آبان   </a:t>
            </a:r>
            <a:endParaRPr lang="en-US" sz="1800" b="1" i="0" u="none" strike="noStrike" kern="1200" baseline="0" dirty="0">
              <a:solidFill>
                <a:prstClr val="black"/>
              </a:solidFill>
              <a:latin typeface="+mn-lt"/>
              <a:ea typeface="+mn-ea"/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2199453004878108"/>
          <c:y val="1.1879335879647674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125884593254374E-2"/>
          <c:y val="9.6429559940092793E-2"/>
          <c:w val="0.92736414857798333"/>
          <c:h val="0.701455016024402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استانی!$T$1</c:f>
              <c:strCache>
                <c:ptCount val="1"/>
                <c:pt idx="0">
                  <c:v>درصد رعایت بهداشت فردی 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14B-4BAB-8C37-179462339C74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14B-4BAB-8C37-179462339C74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14B-4BAB-8C37-179462339C74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514B-4BAB-8C37-179462339C74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4B-4BAB-8C37-179462339C74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14B-4BAB-8C37-179462339C74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4B-4BAB-8C37-179462339C74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14B-4BAB-8C37-179462339C7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استانی!$S$2:$S$33</c:f>
              <c:strCache>
                <c:ptCount val="32"/>
                <c:pt idx="0">
                  <c:v>کرمان</c:v>
                </c:pt>
                <c:pt idx="1">
                  <c:v>چهارمحال و بختیاری</c:v>
                </c:pt>
                <c:pt idx="2">
                  <c:v>تهران</c:v>
                </c:pt>
                <c:pt idx="3">
                  <c:v>البرز</c:v>
                </c:pt>
                <c:pt idx="4">
                  <c:v>فارس</c:v>
                </c:pt>
                <c:pt idx="5">
                  <c:v>خراسان رضوی</c:v>
                </c:pt>
                <c:pt idx="6">
                  <c:v>خراسان جنوبی</c:v>
                </c:pt>
                <c:pt idx="7">
                  <c:v>خوزستان</c:v>
                </c:pt>
                <c:pt idx="8">
                  <c:v>سمنان</c:v>
                </c:pt>
                <c:pt idx="9">
                  <c:v>گلستان</c:v>
                </c:pt>
                <c:pt idx="10">
                  <c:v>کهگیلویه و بویراحمد</c:v>
                </c:pt>
                <c:pt idx="11">
                  <c:v>قزوین</c:v>
                </c:pt>
                <c:pt idx="12">
                  <c:v>مرکزی</c:v>
                </c:pt>
                <c:pt idx="13">
                  <c:v>هرمزگان</c:v>
                </c:pt>
                <c:pt idx="14">
                  <c:v>سیستان و بلوچستان</c:v>
                </c:pt>
                <c:pt idx="15">
                  <c:v>بوشهر</c:v>
                </c:pt>
                <c:pt idx="16">
                  <c:v>آذربایجان غربی</c:v>
                </c:pt>
                <c:pt idx="17">
                  <c:v>قم</c:v>
                </c:pt>
                <c:pt idx="18">
                  <c:v>کرمانشاه</c:v>
                </c:pt>
                <c:pt idx="19">
                  <c:v>میانگین</c:v>
                </c:pt>
                <c:pt idx="20">
                  <c:v>ایلام</c:v>
                </c:pt>
                <c:pt idx="21">
                  <c:v>اردبیل</c:v>
                </c:pt>
                <c:pt idx="22">
                  <c:v>آذربایجان شرقی</c:v>
                </c:pt>
                <c:pt idx="23">
                  <c:v>خراسان شمالی</c:v>
                </c:pt>
                <c:pt idx="24">
                  <c:v>گیلان</c:v>
                </c:pt>
                <c:pt idx="25">
                  <c:v>زنجان</c:v>
                </c:pt>
                <c:pt idx="26">
                  <c:v>کردستان</c:v>
                </c:pt>
                <c:pt idx="27">
                  <c:v>مازندران</c:v>
                </c:pt>
                <c:pt idx="28">
                  <c:v>یزد</c:v>
                </c:pt>
                <c:pt idx="29">
                  <c:v>اصفهان ‎</c:v>
                </c:pt>
                <c:pt idx="30">
                  <c:v>همدان</c:v>
                </c:pt>
                <c:pt idx="31">
                  <c:v>لرستان</c:v>
                </c:pt>
              </c:strCache>
            </c:strRef>
          </c:cat>
          <c:val>
            <c:numRef>
              <c:f>استانی!$T$2:$T$33</c:f>
              <c:numCache>
                <c:formatCode>0.00</c:formatCode>
                <c:ptCount val="32"/>
                <c:pt idx="0">
                  <c:v>42.579568788501028</c:v>
                </c:pt>
                <c:pt idx="1">
                  <c:v>43.888548683404785</c:v>
                </c:pt>
                <c:pt idx="2">
                  <c:v>45.508274231678485</c:v>
                </c:pt>
                <c:pt idx="3">
                  <c:v>45.934474068178801</c:v>
                </c:pt>
                <c:pt idx="4">
                  <c:v>46.273708985186204</c:v>
                </c:pt>
                <c:pt idx="5">
                  <c:v>46.494310241565181</c:v>
                </c:pt>
                <c:pt idx="6">
                  <c:v>47.227793696275064</c:v>
                </c:pt>
                <c:pt idx="7">
                  <c:v>47.874707518431862</c:v>
                </c:pt>
                <c:pt idx="8">
                  <c:v>47.93930310977894</c:v>
                </c:pt>
                <c:pt idx="9">
                  <c:v>47.966619652092149</c:v>
                </c:pt>
                <c:pt idx="10">
                  <c:v>48.024960998439944</c:v>
                </c:pt>
                <c:pt idx="11">
                  <c:v>48.931451612903224</c:v>
                </c:pt>
                <c:pt idx="12">
                  <c:v>49.480750566159813</c:v>
                </c:pt>
                <c:pt idx="13">
                  <c:v>49.879325643300803</c:v>
                </c:pt>
                <c:pt idx="14">
                  <c:v>50.0747523827322</c:v>
                </c:pt>
                <c:pt idx="15">
                  <c:v>50.295881647341069</c:v>
                </c:pt>
                <c:pt idx="16">
                  <c:v>50.302977385837764</c:v>
                </c:pt>
                <c:pt idx="17">
                  <c:v>51.049922799794132</c:v>
                </c:pt>
                <c:pt idx="18">
                  <c:v>51.768477661334799</c:v>
                </c:pt>
                <c:pt idx="19">
                  <c:v>51.880795083383369</c:v>
                </c:pt>
                <c:pt idx="20">
                  <c:v>51.975540921919091</c:v>
                </c:pt>
                <c:pt idx="21">
                  <c:v>52.905759162303667</c:v>
                </c:pt>
                <c:pt idx="22">
                  <c:v>53.337314080990119</c:v>
                </c:pt>
                <c:pt idx="23">
                  <c:v>53.490216816499206</c:v>
                </c:pt>
                <c:pt idx="24">
                  <c:v>53.836385836385837</c:v>
                </c:pt>
                <c:pt idx="25">
                  <c:v>55.17198508081227</c:v>
                </c:pt>
                <c:pt idx="26">
                  <c:v>57.199705232129695</c:v>
                </c:pt>
                <c:pt idx="27">
                  <c:v>59.504801206253468</c:v>
                </c:pt>
                <c:pt idx="28">
                  <c:v>60.376766091051806</c:v>
                </c:pt>
                <c:pt idx="29">
                  <c:v>61.066666666666656</c:v>
                </c:pt>
                <c:pt idx="30">
                  <c:v>77.268349065690629</c:v>
                </c:pt>
                <c:pt idx="31">
                  <c:v>83.343547003309226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14B-4BAB-8C37-179462339C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522904"/>
        <c:axId val="205523296"/>
        <c:axId val="0"/>
      </c:bar3DChart>
      <c:catAx>
        <c:axId val="205522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cs typeface="B Nazanin" panose="00000400000000000000" pitchFamily="2" charset="-78"/>
              </a:defRPr>
            </a:pPr>
            <a:endParaRPr lang="en-US"/>
          </a:p>
        </c:txPr>
        <c:crossAx val="205523296"/>
        <c:crosses val="autoZero"/>
        <c:auto val="1"/>
        <c:lblAlgn val="ctr"/>
        <c:lblOffset val="100"/>
        <c:noMultiLvlLbl val="0"/>
      </c:catAx>
      <c:valAx>
        <c:axId val="205523296"/>
        <c:scaling>
          <c:orientation val="minMax"/>
          <c:max val="10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055229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fa-IR" sz="2400" dirty="0">
                <a:cs typeface="B Titr" panose="00000700000000000000" pitchFamily="2" charset="-78"/>
              </a:rPr>
              <a:t>رعایت </a:t>
            </a:r>
            <a:r>
              <a:rPr lang="fa-IR" sz="2400" dirty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تهویه</a:t>
            </a:r>
            <a:r>
              <a:rPr lang="fa-IR" sz="2400" dirty="0">
                <a:cs typeface="B Titr" panose="00000700000000000000" pitchFamily="2" charset="-78"/>
              </a:rPr>
              <a:t> </a:t>
            </a:r>
            <a:r>
              <a:rPr lang="fa-IR" sz="2400" b="1" i="0" u="none" strike="noStrike" kern="1200" baseline="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B Titr" panose="00000700000000000000" pitchFamily="2" charset="-78"/>
              </a:rPr>
              <a:t>مناسب</a:t>
            </a:r>
            <a:r>
              <a:rPr lang="fa-IR" sz="1400" b="1" i="0" u="none" strike="noStrike" kern="1200" baseline="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B Titr" panose="00000700000000000000" pitchFamily="2" charset="-78"/>
              </a:rPr>
              <a:t> </a:t>
            </a:r>
            <a:r>
              <a:rPr lang="fa-IR" sz="2400" dirty="0" smtClean="0">
                <a:cs typeface="B Titr" panose="00000700000000000000" pitchFamily="2" charset="-78"/>
              </a:rPr>
              <a:t>در </a:t>
            </a:r>
            <a:r>
              <a:rPr lang="fa-IR" sz="2400" dirty="0">
                <a:cs typeface="B Titr" panose="00000700000000000000" pitchFamily="2" charset="-78"/>
              </a:rPr>
              <a:t>اماکن عمومی استان های کشور  </a:t>
            </a:r>
            <a:r>
              <a:rPr lang="fa-IR" sz="2400" dirty="0" smtClean="0">
                <a:cs typeface="B Titr" panose="00000700000000000000" pitchFamily="2" charset="-78"/>
              </a:rPr>
              <a:t>- </a:t>
            </a:r>
            <a:r>
              <a:rPr lang="fa-IR" sz="2400" baseline="0" dirty="0" smtClean="0">
                <a:cs typeface="B Titr" panose="00000700000000000000" pitchFamily="2" charset="-78"/>
              </a:rPr>
              <a:t> </a:t>
            </a:r>
            <a:r>
              <a:rPr lang="fa-IR" sz="2400" baseline="0" dirty="0" smtClean="0">
                <a:cs typeface="B Titr" panose="00000700000000000000" pitchFamily="2" charset="-78"/>
              </a:rPr>
              <a:t>12 تا 19 آبان</a:t>
            </a:r>
            <a:endParaRPr lang="fa-IR" sz="2400" dirty="0"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1417075903867768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125884593254374E-2"/>
          <c:y val="0.15222594776523285"/>
          <c:w val="0.92736414857798333"/>
          <c:h val="0.677139047657480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استانی!$T$1</c:f>
              <c:strCache>
                <c:ptCount val="1"/>
                <c:pt idx="0">
                  <c:v>درصد موارد رعایت تهویه مناسب  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4E4-46BF-83B8-3CD8CB143F0A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4E4-46BF-83B8-3CD8CB143F0A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4E4-46BF-83B8-3CD8CB143F0A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4E4-46BF-83B8-3CD8CB143F0A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74E4-46BF-83B8-3CD8CB143F0A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4E4-46BF-83B8-3CD8CB143F0A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4E4-46BF-83B8-3CD8CB143F0A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74E4-46BF-83B8-3CD8CB143F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استانی!$S$2:$S$33</c:f>
              <c:strCache>
                <c:ptCount val="32"/>
                <c:pt idx="0">
                  <c:v>البرز</c:v>
                </c:pt>
                <c:pt idx="1">
                  <c:v>کرمان</c:v>
                </c:pt>
                <c:pt idx="2">
                  <c:v>چهارمحال و بختیاری</c:v>
                </c:pt>
                <c:pt idx="3">
                  <c:v>سمنان</c:v>
                </c:pt>
                <c:pt idx="4">
                  <c:v>خوزستان</c:v>
                </c:pt>
                <c:pt idx="5">
                  <c:v>فارس</c:v>
                </c:pt>
                <c:pt idx="6">
                  <c:v>خراسان رضوی</c:v>
                </c:pt>
                <c:pt idx="7">
                  <c:v>خراسان جنوبی</c:v>
                </c:pt>
                <c:pt idx="8">
                  <c:v>تهران</c:v>
                </c:pt>
                <c:pt idx="9">
                  <c:v>کهگیلویه و بویراحمد</c:v>
                </c:pt>
                <c:pt idx="10">
                  <c:v>هرمزگان</c:v>
                </c:pt>
                <c:pt idx="11">
                  <c:v>گلستان</c:v>
                </c:pt>
                <c:pt idx="12">
                  <c:v>قم</c:v>
                </c:pt>
                <c:pt idx="13">
                  <c:v>مرکزی</c:v>
                </c:pt>
                <c:pt idx="14">
                  <c:v>سیستان و بلوچستان</c:v>
                </c:pt>
                <c:pt idx="15">
                  <c:v>گیلان</c:v>
                </c:pt>
                <c:pt idx="16">
                  <c:v>قزوین</c:v>
                </c:pt>
                <c:pt idx="17">
                  <c:v>میانگین</c:v>
                </c:pt>
                <c:pt idx="18">
                  <c:v>اردبیل</c:v>
                </c:pt>
                <c:pt idx="19">
                  <c:v>مازندران</c:v>
                </c:pt>
                <c:pt idx="20">
                  <c:v>بوشهر</c:v>
                </c:pt>
                <c:pt idx="21">
                  <c:v>ایلام</c:v>
                </c:pt>
                <c:pt idx="22">
                  <c:v>آذربایجان غربی</c:v>
                </c:pt>
                <c:pt idx="23">
                  <c:v>زنجان</c:v>
                </c:pt>
                <c:pt idx="24">
                  <c:v>کرمانشاه</c:v>
                </c:pt>
                <c:pt idx="25">
                  <c:v>آذربایجان شرقی</c:v>
                </c:pt>
                <c:pt idx="26">
                  <c:v>خراسان شمالی</c:v>
                </c:pt>
                <c:pt idx="27">
                  <c:v>کردستان</c:v>
                </c:pt>
                <c:pt idx="28">
                  <c:v>اصفهان ‎</c:v>
                </c:pt>
                <c:pt idx="29">
                  <c:v>یزد</c:v>
                </c:pt>
                <c:pt idx="30">
                  <c:v>لرستان</c:v>
                </c:pt>
                <c:pt idx="31">
                  <c:v>همدان</c:v>
                </c:pt>
              </c:strCache>
            </c:strRef>
          </c:cat>
          <c:val>
            <c:numRef>
              <c:f>استانی!$T$2:$T$33</c:f>
              <c:numCache>
                <c:formatCode>0.00</c:formatCode>
                <c:ptCount val="32"/>
                <c:pt idx="0">
                  <c:v>41.339700225494099</c:v>
                </c:pt>
                <c:pt idx="1">
                  <c:v>41.730621149897338</c:v>
                </c:pt>
                <c:pt idx="2">
                  <c:v>43.429271279853033</c:v>
                </c:pt>
                <c:pt idx="3">
                  <c:v>44.012738853503187</c:v>
                </c:pt>
                <c:pt idx="4">
                  <c:v>44.398039821641433</c:v>
                </c:pt>
                <c:pt idx="5">
                  <c:v>44.556970787761315</c:v>
                </c:pt>
                <c:pt idx="6">
                  <c:v>45.108804152525458</c:v>
                </c:pt>
                <c:pt idx="7">
                  <c:v>45.193409742120352</c:v>
                </c:pt>
                <c:pt idx="8">
                  <c:v>46.141400709219852</c:v>
                </c:pt>
                <c:pt idx="9">
                  <c:v>46.408736349453974</c:v>
                </c:pt>
                <c:pt idx="10">
                  <c:v>47.082519964507547</c:v>
                </c:pt>
                <c:pt idx="11">
                  <c:v>47.508227550540667</c:v>
                </c:pt>
                <c:pt idx="12">
                  <c:v>47.694287184765827</c:v>
                </c:pt>
                <c:pt idx="13">
                  <c:v>48.170494985441607</c:v>
                </c:pt>
                <c:pt idx="14">
                  <c:v>48.402167819099233</c:v>
                </c:pt>
                <c:pt idx="15">
                  <c:v>48.63247863247863</c:v>
                </c:pt>
                <c:pt idx="16">
                  <c:v>49.536290322580648</c:v>
                </c:pt>
                <c:pt idx="17">
                  <c:v>49.656593745629259</c:v>
                </c:pt>
                <c:pt idx="18">
                  <c:v>49.816753926701566</c:v>
                </c:pt>
                <c:pt idx="19">
                  <c:v>50.226172525989995</c:v>
                </c:pt>
                <c:pt idx="20">
                  <c:v>50.835665733706527</c:v>
                </c:pt>
                <c:pt idx="21">
                  <c:v>51.058325493885228</c:v>
                </c:pt>
                <c:pt idx="22">
                  <c:v>51.518379463895926</c:v>
                </c:pt>
                <c:pt idx="23">
                  <c:v>51.943638624119373</c:v>
                </c:pt>
                <c:pt idx="24">
                  <c:v>52.333838940981806</c:v>
                </c:pt>
                <c:pt idx="25">
                  <c:v>53.071327760286614</c:v>
                </c:pt>
                <c:pt idx="26">
                  <c:v>53.490216816499206</c:v>
                </c:pt>
                <c:pt idx="27">
                  <c:v>56.467698354212729</c:v>
                </c:pt>
                <c:pt idx="28">
                  <c:v>60.018181818181816</c:v>
                </c:pt>
                <c:pt idx="29">
                  <c:v>62.078492935635786</c:v>
                </c:pt>
                <c:pt idx="30">
                  <c:v>72.619193528618709</c:v>
                </c:pt>
                <c:pt idx="31">
                  <c:v>74.455788865343862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4E4-46BF-83B8-3CD8CB143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524080"/>
        <c:axId val="205524472"/>
        <c:axId val="0"/>
      </c:bar3DChart>
      <c:catAx>
        <c:axId val="205524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cs typeface="B Nazanin" panose="00000400000000000000" pitchFamily="2" charset="-78"/>
              </a:defRPr>
            </a:pPr>
            <a:endParaRPr lang="en-US"/>
          </a:p>
        </c:txPr>
        <c:crossAx val="205524472"/>
        <c:crosses val="autoZero"/>
        <c:auto val="1"/>
        <c:lblAlgn val="ctr"/>
        <c:lblOffset val="100"/>
        <c:noMultiLvlLbl val="0"/>
      </c:catAx>
      <c:valAx>
        <c:axId val="205524472"/>
        <c:scaling>
          <c:orientation val="minMax"/>
          <c:max val="10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05524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sz="2000" dirty="0" smtClean="0"/>
              <a:t>درصد موارد استفاده از </a:t>
            </a:r>
            <a:r>
              <a:rPr lang="fa-IR" sz="2000" dirty="0" smtClean="0">
                <a:solidFill>
                  <a:schemeClr val="accent1">
                    <a:lumMod val="75000"/>
                  </a:schemeClr>
                </a:solidFill>
              </a:rPr>
              <a:t>ماسک (خدمت گیرنده و خدمت دهنده)</a:t>
            </a:r>
            <a:r>
              <a:rPr lang="fa-IR" sz="2000" dirty="0" smtClean="0"/>
              <a:t> در اماکن عمومی</a:t>
            </a:r>
            <a:r>
              <a:rPr lang="fa-IR" sz="2000" baseline="0" dirty="0" smtClean="0"/>
              <a:t> استان های کشور </a:t>
            </a:r>
            <a:r>
              <a:rPr lang="fa-IR" sz="2000" baseline="0" dirty="0" smtClean="0"/>
              <a:t>–</a:t>
            </a:r>
            <a:r>
              <a:rPr lang="fa-IR" sz="1800" b="1" i="0" baseline="0" dirty="0" smtClean="0">
                <a:effectLst/>
              </a:rPr>
              <a:t>12  </a:t>
            </a:r>
            <a:r>
              <a:rPr lang="fa-IR" sz="1800" b="1" i="0" baseline="0" dirty="0" smtClean="0">
                <a:effectLst/>
              </a:rPr>
              <a:t>تا </a:t>
            </a:r>
            <a:r>
              <a:rPr lang="fa-IR" sz="1800" b="1" i="0" baseline="0" dirty="0" smtClean="0">
                <a:effectLst/>
              </a:rPr>
              <a:t>19 آبان</a:t>
            </a:r>
            <a:endParaRPr lang="en-US" sz="2000" dirty="0" smtClean="0">
              <a:effectLst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استانی!$X$1</c:f>
              <c:strCache>
                <c:ptCount val="1"/>
                <c:pt idx="0">
                  <c:v>درصد موارد استفاده از ماسک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89A-4D36-BE3E-6D24BACE60F8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89A-4D36-BE3E-6D24BACE60F8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89A-4D36-BE3E-6D24BACE60F8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B89A-4D36-BE3E-6D24BACE60F8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89A-4D36-BE3E-6D24BACE60F8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B89A-4D36-BE3E-6D24BACE60F8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B89A-4D36-BE3E-6D24BACE60F8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B89A-4D36-BE3E-6D24BACE60F8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استانی!$W$2:$W$33</c:f>
              <c:strCache>
                <c:ptCount val="32"/>
                <c:pt idx="0">
                  <c:v>چهارمحال و بختیاری</c:v>
                </c:pt>
                <c:pt idx="1">
                  <c:v>کرمان</c:v>
                </c:pt>
                <c:pt idx="2">
                  <c:v>سیستان و بلوچستان</c:v>
                </c:pt>
                <c:pt idx="3">
                  <c:v>خراسان رضوی</c:v>
                </c:pt>
                <c:pt idx="4">
                  <c:v>سمنان</c:v>
                </c:pt>
                <c:pt idx="5">
                  <c:v>گلستان</c:v>
                </c:pt>
                <c:pt idx="6">
                  <c:v>البرز</c:v>
                </c:pt>
                <c:pt idx="7">
                  <c:v>خراسان جنوبی</c:v>
                </c:pt>
                <c:pt idx="8">
                  <c:v>تهران</c:v>
                </c:pt>
                <c:pt idx="9">
                  <c:v>فارس</c:v>
                </c:pt>
                <c:pt idx="10">
                  <c:v>گیلان</c:v>
                </c:pt>
                <c:pt idx="11">
                  <c:v>قم</c:v>
                </c:pt>
                <c:pt idx="12">
                  <c:v>قزوین</c:v>
                </c:pt>
                <c:pt idx="13">
                  <c:v>خوزستان</c:v>
                </c:pt>
                <c:pt idx="14">
                  <c:v>کهگیلویه و بویراحمد</c:v>
                </c:pt>
                <c:pt idx="15">
                  <c:v>یزد</c:v>
                </c:pt>
                <c:pt idx="16">
                  <c:v>آذربایجان شرقی</c:v>
                </c:pt>
                <c:pt idx="17">
                  <c:v>کردستان</c:v>
                </c:pt>
                <c:pt idx="18">
                  <c:v>آذربایجان غربی</c:v>
                </c:pt>
                <c:pt idx="19">
                  <c:v>اردبیل</c:v>
                </c:pt>
                <c:pt idx="20">
                  <c:v>مرکزی</c:v>
                </c:pt>
                <c:pt idx="21">
                  <c:v>خراسان شمالی</c:v>
                </c:pt>
                <c:pt idx="22">
                  <c:v>کرمانشاه</c:v>
                </c:pt>
                <c:pt idx="23">
                  <c:v>بوشهر</c:v>
                </c:pt>
                <c:pt idx="24">
                  <c:v>میانگین</c:v>
                </c:pt>
                <c:pt idx="25">
                  <c:v>ایلام</c:v>
                </c:pt>
                <c:pt idx="26">
                  <c:v>اصفهان ‎</c:v>
                </c:pt>
                <c:pt idx="27">
                  <c:v>مازندران</c:v>
                </c:pt>
                <c:pt idx="28">
                  <c:v>زنجان</c:v>
                </c:pt>
                <c:pt idx="29">
                  <c:v>همدان</c:v>
                </c:pt>
                <c:pt idx="30">
                  <c:v>لرستان</c:v>
                </c:pt>
                <c:pt idx="31">
                  <c:v>هرمزگان</c:v>
                </c:pt>
              </c:strCache>
            </c:strRef>
          </c:cat>
          <c:val>
            <c:numRef>
              <c:f>استانی!$X$2:$X$33</c:f>
              <c:numCache>
                <c:formatCode>0.00</c:formatCode>
                <c:ptCount val="32"/>
                <c:pt idx="0">
                  <c:v>41.114513165952232</c:v>
                </c:pt>
                <c:pt idx="1">
                  <c:v>41.356519507186853</c:v>
                </c:pt>
                <c:pt idx="2">
                  <c:v>42.879835544757988</c:v>
                </c:pt>
                <c:pt idx="3">
                  <c:v>43.687362747055296</c:v>
                </c:pt>
                <c:pt idx="4">
                  <c:v>43.825402772574002</c:v>
                </c:pt>
                <c:pt idx="5">
                  <c:v>44.017395392571693</c:v>
                </c:pt>
                <c:pt idx="6">
                  <c:v>44.021753548215933</c:v>
                </c:pt>
                <c:pt idx="7">
                  <c:v>44.233524355300865</c:v>
                </c:pt>
                <c:pt idx="8">
                  <c:v>44.331412529550832</c:v>
                </c:pt>
                <c:pt idx="9">
                  <c:v>44.655960127370896</c:v>
                </c:pt>
                <c:pt idx="10">
                  <c:v>45.001221001220998</c:v>
                </c:pt>
                <c:pt idx="11">
                  <c:v>45.0386001029336</c:v>
                </c:pt>
                <c:pt idx="12">
                  <c:v>45.282258064516128</c:v>
                </c:pt>
                <c:pt idx="13">
                  <c:v>45.932188424352127</c:v>
                </c:pt>
                <c:pt idx="14">
                  <c:v>46.090483619344774</c:v>
                </c:pt>
                <c:pt idx="15">
                  <c:v>46.291993720565152</c:v>
                </c:pt>
                <c:pt idx="16">
                  <c:v>46.300075996091614</c:v>
                </c:pt>
                <c:pt idx="17">
                  <c:v>46.588061901252757</c:v>
                </c:pt>
                <c:pt idx="18">
                  <c:v>46.824412817602379</c:v>
                </c:pt>
                <c:pt idx="19">
                  <c:v>47.356020942408378</c:v>
                </c:pt>
                <c:pt idx="20">
                  <c:v>47.740213523131672</c:v>
                </c:pt>
                <c:pt idx="21">
                  <c:v>47.831835007932312</c:v>
                </c:pt>
                <c:pt idx="22">
                  <c:v>48.100523993381131</c:v>
                </c:pt>
                <c:pt idx="23">
                  <c:v>48.96841263494602</c:v>
                </c:pt>
                <c:pt idx="24">
                  <c:v>49.296732951039516</c:v>
                </c:pt>
                <c:pt idx="25">
                  <c:v>49.482596425211668</c:v>
                </c:pt>
                <c:pt idx="26">
                  <c:v>49.99595959595959</c:v>
                </c:pt>
                <c:pt idx="27">
                  <c:v>51.103880644393307</c:v>
                </c:pt>
                <c:pt idx="28">
                  <c:v>53.646912556983004</c:v>
                </c:pt>
                <c:pt idx="29">
                  <c:v>66.769408591793493</c:v>
                </c:pt>
                <c:pt idx="30">
                  <c:v>76.76185807084201</c:v>
                </c:pt>
                <c:pt idx="31">
                  <c:v>82.209405501330963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89A-4D36-BE3E-6D24BACE60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525256"/>
        <c:axId val="205525648"/>
        <c:axId val="0"/>
      </c:bar3DChart>
      <c:catAx>
        <c:axId val="205525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cs typeface="B Nazanin" panose="00000400000000000000" pitchFamily="2" charset="-78"/>
              </a:defRPr>
            </a:pPr>
            <a:endParaRPr lang="en-US"/>
          </a:p>
        </c:txPr>
        <c:crossAx val="205525648"/>
        <c:crosses val="autoZero"/>
        <c:auto val="1"/>
        <c:lblAlgn val="ctr"/>
        <c:lblOffset val="100"/>
        <c:noMultiLvlLbl val="0"/>
      </c:catAx>
      <c:valAx>
        <c:axId val="205525648"/>
        <c:scaling>
          <c:orientation val="minMax"/>
          <c:max val="10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05525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cs typeface="B Titr" panose="00000700000000000000" pitchFamily="2" charset="-78"/>
              </a:defRPr>
            </a:pPr>
            <a:r>
              <a:rPr lang="fa-IR" dirty="0">
                <a:cs typeface="B Titr" panose="00000700000000000000" pitchFamily="2" charset="-78"/>
              </a:rPr>
              <a:t>درصد موارد </a:t>
            </a:r>
            <a:r>
              <a:rPr lang="fa-IR" dirty="0" smtClean="0">
                <a:cs typeface="B Titr" panose="00000700000000000000" pitchFamily="2" charset="-78"/>
              </a:rPr>
              <a:t>رعایت</a:t>
            </a:r>
            <a:r>
              <a:rPr lang="fa-IR" baseline="0" dirty="0" smtClean="0">
                <a:cs typeface="B Titr" panose="00000700000000000000" pitchFamily="2" charset="-78"/>
              </a:rPr>
              <a:t> دستورالعمل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cs typeface="B Titr" panose="00000700000000000000" pitchFamily="2" charset="-78"/>
              </a:rPr>
              <a:t>فاصله گذاری</a:t>
            </a:r>
            <a:r>
              <a:rPr lang="fa-IR" baseline="0" dirty="0" smtClean="0">
                <a:solidFill>
                  <a:schemeClr val="accent4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dirty="0" smtClean="0">
                <a:cs typeface="B Titr" panose="00000700000000000000" pitchFamily="2" charset="-78"/>
              </a:rPr>
              <a:t>در </a:t>
            </a:r>
            <a:r>
              <a:rPr lang="fa-IR" dirty="0">
                <a:cs typeface="B Titr" panose="00000700000000000000" pitchFamily="2" charset="-78"/>
              </a:rPr>
              <a:t>اماکن عمومی استان های کشور </a:t>
            </a:r>
            <a:r>
              <a:rPr lang="fa-IR" dirty="0" smtClean="0">
                <a:cs typeface="B Titr" panose="00000700000000000000" pitchFamily="2" charset="-78"/>
              </a:rPr>
              <a:t>– </a:t>
            </a:r>
            <a:r>
              <a:rPr lang="fa-IR" sz="1800" b="1" i="0" u="none" strike="noStrike" baseline="0" dirty="0" smtClean="0">
                <a:effectLst/>
              </a:rPr>
              <a:t>12  </a:t>
            </a:r>
            <a:r>
              <a:rPr lang="fa-IR" sz="1800" b="1" i="0" u="none" strike="noStrike" baseline="0" dirty="0" smtClean="0">
                <a:effectLst/>
              </a:rPr>
              <a:t>تا </a:t>
            </a:r>
            <a:r>
              <a:rPr lang="fa-IR" sz="1800" b="1" i="0" u="none" strike="noStrike" baseline="0" dirty="0" smtClean="0">
                <a:effectLst/>
              </a:rPr>
              <a:t>19آبان</a:t>
            </a:r>
            <a:endParaRPr lang="fa-IR" dirty="0"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17178075954791366"/>
          <c:y val="2.909872982443375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استانی!$AA$1</c:f>
              <c:strCache>
                <c:ptCount val="1"/>
                <c:pt idx="0">
                  <c:v>درصد موارد رعایت پروتکل فاصله گذاری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0DF-4646-B83F-8FF97D3DD115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0DF-4646-B83F-8FF97D3DD115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0DF-4646-B83F-8FF97D3DD115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0DF-4646-B83F-8FF97D3DD115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0DF-4646-B83F-8FF97D3DD115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C0DF-4646-B83F-8FF97D3DD115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0DF-4646-B83F-8FF97D3DD115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C0DF-4646-B83F-8FF97D3DD1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استانی!$Z$2:$Z$33</c:f>
              <c:strCache>
                <c:ptCount val="32"/>
                <c:pt idx="0">
                  <c:v>کرمان</c:v>
                </c:pt>
                <c:pt idx="1">
                  <c:v>چهارمحال و بختیاری</c:v>
                </c:pt>
                <c:pt idx="2">
                  <c:v>البرز</c:v>
                </c:pt>
                <c:pt idx="3">
                  <c:v>گیلان</c:v>
                </c:pt>
                <c:pt idx="4">
                  <c:v>تهران</c:v>
                </c:pt>
                <c:pt idx="5">
                  <c:v>خراسان جنوبی</c:v>
                </c:pt>
                <c:pt idx="6">
                  <c:v>خراسان رضوی</c:v>
                </c:pt>
                <c:pt idx="7">
                  <c:v>سمنان</c:v>
                </c:pt>
                <c:pt idx="8">
                  <c:v>سیستان و بلوچستان</c:v>
                </c:pt>
                <c:pt idx="9">
                  <c:v>خوزستان</c:v>
                </c:pt>
                <c:pt idx="10">
                  <c:v>فارس</c:v>
                </c:pt>
                <c:pt idx="11">
                  <c:v>گلستان</c:v>
                </c:pt>
                <c:pt idx="12">
                  <c:v>کهگیلویه و بویراحمد</c:v>
                </c:pt>
                <c:pt idx="13">
                  <c:v>قم</c:v>
                </c:pt>
                <c:pt idx="14">
                  <c:v>میانگین</c:v>
                </c:pt>
                <c:pt idx="15">
                  <c:v>بوشهر</c:v>
                </c:pt>
                <c:pt idx="16">
                  <c:v>آذربایجان غربی</c:v>
                </c:pt>
                <c:pt idx="17">
                  <c:v>مرکزی</c:v>
                </c:pt>
                <c:pt idx="18">
                  <c:v>قزوین</c:v>
                </c:pt>
                <c:pt idx="19">
                  <c:v>ایلام</c:v>
                </c:pt>
                <c:pt idx="20">
                  <c:v>اردبیل</c:v>
                </c:pt>
                <c:pt idx="21">
                  <c:v>کرمانشاه</c:v>
                </c:pt>
                <c:pt idx="22">
                  <c:v>خراسان شمالی</c:v>
                </c:pt>
                <c:pt idx="23">
                  <c:v>مازندران</c:v>
                </c:pt>
                <c:pt idx="24">
                  <c:v>هرمزگان</c:v>
                </c:pt>
                <c:pt idx="25">
                  <c:v>زنجان</c:v>
                </c:pt>
                <c:pt idx="26">
                  <c:v>یزد</c:v>
                </c:pt>
                <c:pt idx="27">
                  <c:v>آذربایجان شرقی</c:v>
                </c:pt>
                <c:pt idx="28">
                  <c:v>اصفهان ‎</c:v>
                </c:pt>
                <c:pt idx="29">
                  <c:v>کردستان</c:v>
                </c:pt>
                <c:pt idx="30">
                  <c:v>لرستان</c:v>
                </c:pt>
                <c:pt idx="31">
                  <c:v>همدان</c:v>
                </c:pt>
              </c:strCache>
            </c:strRef>
          </c:cat>
          <c:val>
            <c:numRef>
              <c:f>استانی!$AA$2:$AA$33</c:f>
              <c:numCache>
                <c:formatCode>0.00</c:formatCode>
                <c:ptCount val="32"/>
                <c:pt idx="0">
                  <c:v>39.842145790554419</c:v>
                </c:pt>
                <c:pt idx="1">
                  <c:v>39.889773423147581</c:v>
                </c:pt>
                <c:pt idx="2">
                  <c:v>40.872794800371402</c:v>
                </c:pt>
                <c:pt idx="3">
                  <c:v>41.684981684981686</c:v>
                </c:pt>
                <c:pt idx="4">
                  <c:v>43.273492907801419</c:v>
                </c:pt>
                <c:pt idx="5">
                  <c:v>43.588825214899714</c:v>
                </c:pt>
                <c:pt idx="6">
                  <c:v>43.634125241232454</c:v>
                </c:pt>
                <c:pt idx="7">
                  <c:v>43.653053578119142</c:v>
                </c:pt>
                <c:pt idx="8">
                  <c:v>43.870304615959633</c:v>
                </c:pt>
                <c:pt idx="9">
                  <c:v>43.889011522670081</c:v>
                </c:pt>
                <c:pt idx="10">
                  <c:v>43.936037657483041</c:v>
                </c:pt>
                <c:pt idx="11">
                  <c:v>45.286788904560417</c:v>
                </c:pt>
                <c:pt idx="12">
                  <c:v>45.609984399375975</c:v>
                </c:pt>
                <c:pt idx="13">
                  <c:v>46.587750900669064</c:v>
                </c:pt>
                <c:pt idx="14">
                  <c:v>47.023373674381105</c:v>
                </c:pt>
                <c:pt idx="15">
                  <c:v>47.409036385445823</c:v>
                </c:pt>
                <c:pt idx="16">
                  <c:v>47.650397275822925</c:v>
                </c:pt>
                <c:pt idx="17">
                  <c:v>48.002264639275317</c:v>
                </c:pt>
                <c:pt idx="18">
                  <c:v>48.04435483870968</c:v>
                </c:pt>
                <c:pt idx="19">
                  <c:v>48.18908748824083</c:v>
                </c:pt>
                <c:pt idx="20">
                  <c:v>48.42931937172775</c:v>
                </c:pt>
                <c:pt idx="21">
                  <c:v>48.8830667402096</c:v>
                </c:pt>
                <c:pt idx="22">
                  <c:v>48.915917503966156</c:v>
                </c:pt>
                <c:pt idx="23">
                  <c:v>49.04690103960003</c:v>
                </c:pt>
                <c:pt idx="24">
                  <c:v>49.311446317657492</c:v>
                </c:pt>
                <c:pt idx="25">
                  <c:v>49.399088271860755</c:v>
                </c:pt>
                <c:pt idx="26">
                  <c:v>49.783359497645222</c:v>
                </c:pt>
                <c:pt idx="27">
                  <c:v>50.434263380740418</c:v>
                </c:pt>
                <c:pt idx="28">
                  <c:v>52.666666666666664</c:v>
                </c:pt>
                <c:pt idx="29">
                  <c:v>53.662490788504044</c:v>
                </c:pt>
                <c:pt idx="30">
                  <c:v>64.358377252114224</c:v>
                </c:pt>
                <c:pt idx="31">
                  <c:v>65.671354267000581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0DF-4646-B83F-8FF97D3DD1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586016"/>
        <c:axId val="205586408"/>
        <c:axId val="0"/>
      </c:bar3DChart>
      <c:catAx>
        <c:axId val="205586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cs typeface="B Nazanin" panose="00000400000000000000" pitchFamily="2" charset="-78"/>
              </a:defRPr>
            </a:pPr>
            <a:endParaRPr lang="en-US"/>
          </a:p>
        </c:txPr>
        <c:crossAx val="205586408"/>
        <c:crosses val="autoZero"/>
        <c:auto val="1"/>
        <c:lblAlgn val="ctr"/>
        <c:lblOffset val="100"/>
        <c:noMultiLvlLbl val="0"/>
      </c:catAx>
      <c:valAx>
        <c:axId val="205586408"/>
        <c:scaling>
          <c:orientation val="minMax"/>
          <c:max val="10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05586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0.07167</cdr:x>
      <cdr:y>0.89048</cdr:y>
    </cdr:from>
    <cdr:to>
      <cdr:x>0.9238</cdr:x>
      <cdr:y>1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814377" y="5711974"/>
          <a:ext cx="9682638" cy="702526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EF6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fa-IR" sz="1400" b="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Nazanin" panose="00000400000000000000" pitchFamily="2" charset="-78"/>
            </a:rPr>
            <a:t>بهداشت </a:t>
          </a:r>
          <a:r>
            <a:rPr lang="fa-IR" sz="1400" b="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Nazanin" panose="00000400000000000000" pitchFamily="2" charset="-78"/>
            </a:rPr>
            <a:t>فردی شامل جلوگیری </a:t>
          </a:r>
          <a:r>
            <a:rPr lang="fa-IR" sz="1400" b="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Nazanin" panose="00000400000000000000" pitchFamily="2" charset="-78"/>
            </a:rPr>
            <a:t>از ورود و حضور مراجعین و کارکنان دارای علایم بیماری،ثبت نام در سامانه وزارت بهداشت</a:t>
          </a:r>
          <a:r>
            <a:rPr lang="fa-IR" sz="1400" b="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Nazanin" panose="00000400000000000000" pitchFamily="2" charset="-78"/>
            </a:rPr>
            <a:t>، اخذ </a:t>
          </a:r>
          <a:r>
            <a:rPr lang="fa-IR" sz="1400" b="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Nazanin" panose="00000400000000000000" pitchFamily="2" charset="-78"/>
            </a:rPr>
            <a:t>و نصب </a:t>
          </a:r>
          <a:r>
            <a:rPr lang="en-US" sz="1400" b="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Nazanin" panose="00000400000000000000" pitchFamily="2" charset="-78"/>
            </a:rPr>
            <a:t>QR CODE ، </a:t>
          </a:r>
          <a:r>
            <a:rPr lang="fa-IR" sz="1400" b="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Nazanin" panose="00000400000000000000" pitchFamily="2" charset="-78"/>
            </a:rPr>
            <a:t>امکانات شستشو یا ضدعفونی دست و استفاده از کارتخوان یا روشهای الکترونیکی دیگر پرداخت </a:t>
          </a:r>
          <a:r>
            <a:rPr lang="fa-IR" sz="1400" b="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Nazanin" panose="00000400000000000000" pitchFamily="2" charset="-78"/>
            </a:rPr>
            <a:t>وجه می باشد.  </a:t>
          </a:r>
          <a:endParaRPr lang="en-US" sz="1400" b="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cs typeface="B Nazanin" panose="00000400000000000000" pitchFamily="2" charset="-78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67DA8-9FAA-4009-B77B-86A5767841C9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6979A-266B-4B40-B11E-932181EE0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71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12543-114B-4613-93CA-1EC957B395A2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71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FE2FE-91B5-4014-AFE1-CA6E369C67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213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FE2FE-91B5-4014-AFE1-CA6E369C677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311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FE2FE-91B5-4014-AFE1-CA6E369C677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51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FE2FE-91B5-4014-AFE1-CA6E369C677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1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E160-CD1B-4C84-A70E-F7CD02F08D43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ABB4-A6C3-4F22-B793-AF66CDFF82B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MOH logo.bmp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267466" y="5257800"/>
            <a:ext cx="1975905" cy="1371600"/>
          </a:xfrm>
          <a:prstGeom prst="rect">
            <a:avLst/>
          </a:prstGeom>
        </p:spPr>
      </p:pic>
      <p:pic>
        <p:nvPicPr>
          <p:cNvPr id="8" name="Picture 7" descr="logo final moavenat copy.tif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14444" b="24445"/>
          <a:stretch>
            <a:fillRect/>
          </a:stretch>
        </p:blipFill>
        <p:spPr>
          <a:xfrm>
            <a:off x="5283200" y="304799"/>
            <a:ext cx="2181549" cy="142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72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676E-BFC8-42A3-A288-3A28EA61032A}" type="datetime8">
              <a:rPr lang="fa-IR" smtClean="0">
                <a:solidFill>
                  <a:prstClr val="black"/>
                </a:solidFill>
              </a:rPr>
              <a:pPr/>
              <a:t>21/اکتبر/10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fa-IR" smtClean="0">
                <a:solidFill>
                  <a:prstClr val="black"/>
                </a:solidFill>
              </a:rPr>
              <a:t>معاونت بهداشت</a:t>
            </a:r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508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71FF-E77A-40DF-B107-7885C76D80A4}" type="datetime8">
              <a:rPr lang="fa-IR" smtClean="0">
                <a:solidFill>
                  <a:prstClr val="black"/>
                </a:solidFill>
              </a:rPr>
              <a:pPr/>
              <a:t>21/اکتبر/10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fa-IR" smtClean="0">
                <a:solidFill>
                  <a:prstClr val="black"/>
                </a:solidFill>
              </a:rPr>
              <a:t>معاونت بهداشت</a:t>
            </a:r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2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FF35-07F1-4062-901B-6C7A66FD82B5}" type="datetime8">
              <a:rPr lang="fa-IR" smtClean="0">
                <a:solidFill>
                  <a:prstClr val="black"/>
                </a:solidFill>
              </a:rPr>
              <a:pPr/>
              <a:t>21/اکتبر/10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fa-IR" smtClean="0">
                <a:solidFill>
                  <a:prstClr val="black"/>
                </a:solidFill>
              </a:rPr>
              <a:t>معاونت بهداشت</a:t>
            </a:r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 dirty="0">
              <a:solidFill>
                <a:prstClr val="black"/>
              </a:solidFill>
            </a:endParaRPr>
          </a:p>
        </p:txBody>
      </p:sp>
      <p:pic>
        <p:nvPicPr>
          <p:cNvPr id="7" name="Picture 6" descr="logo final moavenat copy.tif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rcRect t="11737" b="26376"/>
          <a:stretch>
            <a:fillRect/>
          </a:stretch>
        </p:blipFill>
        <p:spPr>
          <a:xfrm>
            <a:off x="3149601" y="1524000"/>
            <a:ext cx="6665097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9488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E917-E7C8-4921-9A69-0D348F2522D6}" type="datetime8">
              <a:rPr lang="fa-IR" smtClean="0">
                <a:solidFill>
                  <a:prstClr val="white"/>
                </a:solidFill>
              </a:rPr>
              <a:pPr/>
              <a:t>21/اکتبر/10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fa-IR" smtClean="0">
                <a:solidFill>
                  <a:prstClr val="white"/>
                </a:solidFill>
              </a:rPr>
              <a:t>معاونت بهداشت</a:t>
            </a:r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98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FDF2-668C-45CA-919C-D6FC09A345C9}" type="datetime8">
              <a:rPr lang="fa-IR" smtClean="0">
                <a:solidFill>
                  <a:prstClr val="white"/>
                </a:solidFill>
              </a:rPr>
              <a:pPr/>
              <a:t>21/اکتبر/10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fa-IR" smtClean="0">
                <a:solidFill>
                  <a:prstClr val="white"/>
                </a:solidFill>
              </a:rPr>
              <a:t>معاونت بهداشت</a:t>
            </a:r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5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3302-A626-48D5-8C79-A63102C756B2}" type="datetime8">
              <a:rPr lang="fa-IR" smtClean="0">
                <a:solidFill>
                  <a:prstClr val="black"/>
                </a:solidFill>
              </a:rPr>
              <a:pPr/>
              <a:t>21/اکتبر/10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fa-IR" smtClean="0">
                <a:solidFill>
                  <a:prstClr val="black"/>
                </a:solidFill>
              </a:rPr>
              <a:t>معاونت بهداشت</a:t>
            </a:r>
            <a:endParaRPr lang="fa-I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6539-C0A5-4760-A8EE-1332E159A737}" type="datetime8">
              <a:rPr lang="fa-IR" smtClean="0">
                <a:solidFill>
                  <a:prstClr val="white"/>
                </a:solidFill>
              </a:rPr>
              <a:pPr/>
              <a:t>21/اکتبر/10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fa-IR" smtClean="0">
                <a:solidFill>
                  <a:prstClr val="white"/>
                </a:solidFill>
              </a:rPr>
              <a:t>معاونت بهداشت</a:t>
            </a:r>
            <a:endParaRPr lang="fa-IR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24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078A-1E57-41AD-9168-6EFED8CD6989}" type="datetime8">
              <a:rPr lang="fa-IR" smtClean="0">
                <a:solidFill>
                  <a:prstClr val="black"/>
                </a:solidFill>
              </a:rPr>
              <a:pPr/>
              <a:t>21/اکتبر/10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fa-IR" smtClean="0">
                <a:solidFill>
                  <a:prstClr val="black"/>
                </a:solidFill>
              </a:rPr>
              <a:t>معاونت بهداشت</a:t>
            </a:r>
            <a:endParaRPr lang="fa-IR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0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DCB5-D160-408E-84AB-CD0AE599E46A}" type="datetime8">
              <a:rPr lang="fa-IR" smtClean="0">
                <a:solidFill>
                  <a:prstClr val="black"/>
                </a:solidFill>
              </a:rPr>
              <a:pPr/>
              <a:t>21/اکتبر/10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fa-IR" smtClean="0">
                <a:solidFill>
                  <a:prstClr val="black"/>
                </a:solidFill>
              </a:rPr>
              <a:t>معاونت بهداشت</a:t>
            </a:r>
            <a:endParaRPr lang="fa-I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5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C071-AB79-46FB-B17A-DFB06B67D9F2}" type="datetime8">
              <a:rPr lang="fa-IR" smtClean="0">
                <a:solidFill>
                  <a:prstClr val="white"/>
                </a:solidFill>
              </a:rPr>
              <a:pPr/>
              <a:t>21/اکتبر/10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fa-IR" smtClean="0">
                <a:solidFill>
                  <a:prstClr val="white"/>
                </a:solidFill>
              </a:rPr>
              <a:t>معاونت بهداشت</a:t>
            </a:r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8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30591696-562D-4961-BC9C-3A485093498A}" type="datetime8">
              <a:rPr lang="fa-IR" smtClean="0">
                <a:solidFill>
                  <a:prstClr val="black"/>
                </a:solidFill>
              </a:rPr>
              <a:pPr rtl="1"/>
              <a:t>21/اکتبر/10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9AB8445F-1F25-4D3A-AA3F-E9667EDB3D54}" type="slidenum">
              <a:rPr lang="fa-IR" smtClean="0">
                <a:solidFill>
                  <a:prstClr val="black"/>
                </a:solidFill>
              </a:rPr>
              <a:pPr rtl="1"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2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902" y="2719649"/>
            <a:ext cx="10363200" cy="2147103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fa-IR" sz="5300" dirty="0">
                <a:solidFill>
                  <a:schemeClr val="tx1"/>
                </a:solidFill>
                <a:cs typeface="B Titr" panose="00000700000000000000" pitchFamily="2" charset="-78"/>
              </a:rPr>
              <a:t>بسم الله الرحمن الرحیم </a:t>
            </a:r>
            <a:r>
              <a:rPr lang="fa-IR" sz="3600" dirty="0">
                <a:solidFill>
                  <a:schemeClr val="tx1"/>
                </a:solidFill>
                <a:cs typeface="B Titr" panose="00000700000000000000" pitchFamily="2" charset="-78"/>
              </a:rPr>
              <a:t/>
            </a:r>
            <a:br>
              <a:rPr lang="fa-IR" sz="3600" dirty="0">
                <a:solidFill>
                  <a:schemeClr val="tx1"/>
                </a:solidFill>
                <a:cs typeface="B Titr" panose="00000700000000000000" pitchFamily="2" charset="-78"/>
              </a:rPr>
            </a:br>
            <a:endParaRPr lang="en-US" sz="3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87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10</a:t>
            </a:fld>
            <a:endParaRPr lang="fa-IR">
              <a:solidFill>
                <a:prstClr val="black"/>
              </a:solidFill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986929"/>
              </p:ext>
            </p:extLst>
          </p:nvPr>
        </p:nvGraphicFramePr>
        <p:xfrm>
          <a:off x="403368" y="255239"/>
          <a:ext cx="11362807" cy="614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230931" y="6370787"/>
            <a:ext cx="9682638" cy="351263"/>
          </a:xfrm>
          <a:prstGeom prst="roundRect">
            <a:avLst/>
          </a:prstGeom>
          <a:solidFill>
            <a:srgbClr val="FEF6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2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fa-IR" sz="14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تهویه مناسب شامل تهویه طبیعی، تهویه مکانیکی و تهویه مطبوع می باشد.  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118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11</a:t>
            </a:fld>
            <a:endParaRPr lang="fa-IR">
              <a:solidFill>
                <a:prstClr val="black"/>
              </a:solidFill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032059"/>
              </p:ext>
            </p:extLst>
          </p:nvPr>
        </p:nvGraphicFramePr>
        <p:xfrm>
          <a:off x="564776" y="282133"/>
          <a:ext cx="11174506" cy="6078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36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12</a:t>
            </a:fld>
            <a:endParaRPr lang="fa-IR">
              <a:solidFill>
                <a:prstClr val="black"/>
              </a:solidFill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344204"/>
              </p:ext>
            </p:extLst>
          </p:nvPr>
        </p:nvGraphicFramePr>
        <p:xfrm>
          <a:off x="443753" y="282133"/>
          <a:ext cx="11201400" cy="5937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230931" y="6258297"/>
            <a:ext cx="9682638" cy="463754"/>
          </a:xfrm>
          <a:prstGeom prst="roundRect">
            <a:avLst/>
          </a:prstGeom>
          <a:solidFill>
            <a:srgbClr val="FEF6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2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fa-IR" sz="14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فاصله </a:t>
            </a:r>
            <a:r>
              <a:rPr lang="fa-IR" sz="1400" b="1" dirty="0" smtClean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گذاری شامل خط </a:t>
            </a:r>
            <a:r>
              <a:rPr lang="fa-IR" sz="14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کشی،حفاظ و نظایر آن، رعایت فاصله حداقل یک متر بین: کارکنان  و خدمت گیرندگان و عدم ارائه خدمت توسط خدمت دهنده به ناقضین رعایت فاصله </a:t>
            </a:r>
            <a:r>
              <a:rPr lang="fa-IR" sz="1400" b="1" dirty="0" smtClean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گذاری</a:t>
            </a:r>
            <a:r>
              <a:rPr lang="fa-IR" sz="14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1400" b="1" dirty="0" smtClean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می باشد. </a:t>
            </a:r>
            <a:endParaRPr lang="en-US" sz="14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878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5311" y="137786"/>
            <a:ext cx="12882622" cy="113922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a-IR" sz="2800" dirty="0" smtClean="0">
                <a:cs typeface="B Titr" panose="00000700000000000000" pitchFamily="2" charset="-78"/>
              </a:rPr>
              <a:t>آخرین وضعیت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اخطار و معرفی به مراجع قضایی</a:t>
            </a:r>
            <a:r>
              <a:rPr lang="en-US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28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    </a:t>
            </a:r>
            <a:r>
              <a:rPr lang="fa-IR" sz="2800" dirty="0" smtClean="0">
                <a:cs typeface="B Titr" panose="00000700000000000000" pitchFamily="2" charset="-78"/>
              </a:rPr>
              <a:t>در اماکن عمومی </a:t>
            </a:r>
            <a:r>
              <a:rPr lang="fa-IR" sz="2800" dirty="0">
                <a:cs typeface="B Titr" panose="00000700000000000000" pitchFamily="2" charset="-78"/>
              </a:rPr>
              <a:t>از تاریخ  </a:t>
            </a:r>
            <a:r>
              <a:rPr lang="fa-IR" sz="2800" dirty="0" smtClean="0">
                <a:cs typeface="B Titr" panose="00000700000000000000" pitchFamily="2" charset="-78"/>
              </a:rPr>
              <a:t>12 </a:t>
            </a:r>
            <a:r>
              <a:rPr lang="fa-IR" sz="2800" dirty="0" smtClean="0">
                <a:cs typeface="B Titr" panose="00000700000000000000" pitchFamily="2" charset="-78"/>
              </a:rPr>
              <a:t>تا </a:t>
            </a:r>
            <a:r>
              <a:rPr lang="fa-IR" sz="2800" dirty="0" smtClean="0">
                <a:cs typeface="B Titr" panose="00000700000000000000" pitchFamily="2" charset="-78"/>
              </a:rPr>
              <a:t>19 آبان</a:t>
            </a:r>
            <a:endParaRPr lang="en-US" sz="2800" dirty="0">
              <a:cs typeface="B Titr" panose="00000700000000000000" pitchFamily="2" charset="-78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172071"/>
              </p:ext>
            </p:extLst>
          </p:nvPr>
        </p:nvGraphicFramePr>
        <p:xfrm>
          <a:off x="126124" y="1424994"/>
          <a:ext cx="12065876" cy="5063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488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5311" y="137786"/>
            <a:ext cx="12882622" cy="113922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a-IR" sz="2800" dirty="0" smtClean="0">
                <a:cs typeface="B Titr" panose="00000700000000000000" pitchFamily="2" charset="-78"/>
              </a:rPr>
              <a:t>آخرین وضعیت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اخطار و معرفی به مراجع قضایی</a:t>
            </a:r>
            <a:r>
              <a:rPr lang="en-US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28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  </a:t>
            </a:r>
            <a:r>
              <a:rPr lang="fa-IR" sz="2800" dirty="0" smtClean="0">
                <a:cs typeface="B Titr" panose="00000700000000000000" pitchFamily="2" charset="-78"/>
              </a:rPr>
              <a:t>در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صنایع</a:t>
            </a:r>
            <a:r>
              <a:rPr lang="fa-IR" sz="2800" dirty="0" smtClean="0">
                <a:cs typeface="B Titr" panose="00000700000000000000" pitchFamily="2" charset="-78"/>
              </a:rPr>
              <a:t> کشور </a:t>
            </a:r>
            <a:r>
              <a:rPr lang="fa-IR" sz="2800" dirty="0">
                <a:cs typeface="B Titr" panose="00000700000000000000" pitchFamily="2" charset="-78"/>
              </a:rPr>
              <a:t>از تاریخ </a:t>
            </a:r>
            <a:r>
              <a:rPr lang="fa-IR" sz="2800" dirty="0" smtClean="0">
                <a:cs typeface="B Titr" panose="00000700000000000000" pitchFamily="2" charset="-78"/>
              </a:rPr>
              <a:t>12  </a:t>
            </a:r>
            <a:r>
              <a:rPr lang="fa-IR" sz="2800" dirty="0" smtClean="0">
                <a:cs typeface="B Titr" panose="00000700000000000000" pitchFamily="2" charset="-78"/>
              </a:rPr>
              <a:t>تا </a:t>
            </a:r>
            <a:r>
              <a:rPr lang="fa-IR" sz="2800" dirty="0" smtClean="0">
                <a:cs typeface="B Titr" panose="00000700000000000000" pitchFamily="2" charset="-78"/>
              </a:rPr>
              <a:t>19 آبان</a:t>
            </a:r>
            <a:endParaRPr lang="en-US" sz="2800" dirty="0">
              <a:cs typeface="B Titr" panose="00000700000000000000" pitchFamily="2" charset="-78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7335709"/>
              </p:ext>
            </p:extLst>
          </p:nvPr>
        </p:nvGraphicFramePr>
        <p:xfrm>
          <a:off x="126124" y="1371206"/>
          <a:ext cx="12065876" cy="5063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4762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1873" y="3102993"/>
            <a:ext cx="10972800" cy="298650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fa-IR" sz="5400" dirty="0" smtClean="0">
                <a:solidFill>
                  <a:srgbClr val="00B050"/>
                </a:solidFill>
                <a:cs typeface="B Titr" panose="00000700000000000000" pitchFamily="2" charset="-78"/>
              </a:rPr>
              <a:t>با تشکر از توجه شما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15</a:t>
            </a:fld>
            <a:endParaRPr lang="fa-I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4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933" y="2035122"/>
            <a:ext cx="10847016" cy="3431780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fa-IR" sz="3600" dirty="0">
                <a:solidFill>
                  <a:srgbClr val="0088B8"/>
                </a:solidFill>
                <a:cs typeface="B Titr" panose="00000700000000000000" pitchFamily="2" charset="-78"/>
              </a:rPr>
              <a:t>گزارش آخرین وضعیت اجرای </a:t>
            </a: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پروتکل های بهداشتی </a:t>
            </a:r>
            <a:r>
              <a:rPr lang="fa-IR" sz="3600" dirty="0" smtClean="0">
                <a:solidFill>
                  <a:srgbClr val="0088B8"/>
                </a:solidFill>
                <a:cs typeface="B Titr" panose="00000700000000000000" pitchFamily="2" charset="-78"/>
              </a:rPr>
              <a:t>در کشور</a:t>
            </a:r>
            <a:r>
              <a:rPr lang="fa-IR" sz="3600" dirty="0">
                <a:solidFill>
                  <a:srgbClr val="0088B8"/>
                </a:solidFill>
                <a:cs typeface="B Titr" panose="00000700000000000000" pitchFamily="2" charset="-78"/>
              </a:rPr>
              <a:t/>
            </a:r>
            <a:br>
              <a:rPr lang="fa-IR" sz="3600" dirty="0">
                <a:solidFill>
                  <a:srgbClr val="0088B8"/>
                </a:solidFill>
                <a:cs typeface="B Titr" panose="00000700000000000000" pitchFamily="2" charset="-78"/>
              </a:rPr>
            </a:br>
            <a:r>
              <a:rPr lang="fa-IR" sz="3600" dirty="0">
                <a:solidFill>
                  <a:srgbClr val="0088B8"/>
                </a:solidFill>
                <a:cs typeface="B Titr" panose="00000700000000000000" pitchFamily="2" charset="-78"/>
              </a:rPr>
              <a:t>در مقابله با ویروس کرونا</a:t>
            </a:r>
            <a:r>
              <a:rPr lang="fa-IR" sz="3200" dirty="0" smtClean="0">
                <a:solidFill>
                  <a:schemeClr val="tx1"/>
                </a:solidFill>
                <a:cs typeface="B Titr" panose="00000700000000000000" pitchFamily="2" charset="-78"/>
              </a:rPr>
              <a:t/>
            </a:r>
            <a:br>
              <a:rPr lang="fa-IR" sz="3200" dirty="0" smtClean="0">
                <a:solidFill>
                  <a:schemeClr val="tx1"/>
                </a:solidFill>
                <a:cs typeface="B Titr" panose="00000700000000000000" pitchFamily="2" charset="-78"/>
              </a:rPr>
            </a:br>
            <a:r>
              <a:rPr lang="fa-IR" sz="2700" dirty="0" smtClean="0">
                <a:solidFill>
                  <a:schemeClr val="tx1"/>
                </a:solidFill>
                <a:cs typeface="B Titr" panose="00000700000000000000" pitchFamily="2" charset="-78"/>
              </a:rPr>
              <a:t>از تاریخ  </a:t>
            </a:r>
            <a:r>
              <a:rPr lang="fa-IR" sz="2700" dirty="0" smtClean="0">
                <a:solidFill>
                  <a:schemeClr val="tx1"/>
                </a:solidFill>
                <a:cs typeface="B Titr" panose="00000700000000000000" pitchFamily="2" charset="-78"/>
              </a:rPr>
              <a:t>12  </a:t>
            </a:r>
            <a:r>
              <a:rPr lang="fa-IR" sz="2700" dirty="0" smtClean="0">
                <a:solidFill>
                  <a:schemeClr val="tx1"/>
                </a:solidFill>
                <a:cs typeface="B Titr" panose="00000700000000000000" pitchFamily="2" charset="-78"/>
              </a:rPr>
              <a:t>تا </a:t>
            </a:r>
            <a:r>
              <a:rPr lang="fa-IR" sz="2700" dirty="0" smtClean="0">
                <a:solidFill>
                  <a:schemeClr val="tx1"/>
                </a:solidFill>
                <a:cs typeface="B Titr" panose="00000700000000000000" pitchFamily="2" charset="-78"/>
              </a:rPr>
              <a:t>19 آبان </a:t>
            </a:r>
            <a:r>
              <a:rPr lang="fa-IR" sz="2700" dirty="0" smtClean="0">
                <a:solidFill>
                  <a:schemeClr val="tx1"/>
                </a:solidFill>
                <a:cs typeface="B Titr" panose="00000700000000000000" pitchFamily="2" charset="-78"/>
              </a:rPr>
              <a:t>1400</a:t>
            </a:r>
            <a:r>
              <a:rPr lang="fa-IR" sz="3600" dirty="0" smtClean="0">
                <a:solidFill>
                  <a:schemeClr val="tx1"/>
                </a:solidFill>
                <a:cs typeface="B Titr" panose="00000700000000000000" pitchFamily="2" charset="-78"/>
              </a:rPr>
              <a:t/>
            </a:r>
            <a:br>
              <a:rPr lang="fa-IR" sz="3600" dirty="0" smtClean="0">
                <a:solidFill>
                  <a:schemeClr val="tx1"/>
                </a:solidFill>
                <a:cs typeface="B Titr" panose="00000700000000000000" pitchFamily="2" charset="-78"/>
              </a:rPr>
            </a:br>
            <a:endParaRPr lang="en-US" sz="3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220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2165" y="284441"/>
            <a:ext cx="7939835" cy="1033369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2800" dirty="0" smtClean="0">
                <a:solidFill>
                  <a:schemeClr val="tx1"/>
                </a:solidFill>
                <a:cs typeface="B Titr" panose="00000700000000000000" pitchFamily="2" charset="-78"/>
              </a:rPr>
              <a:t>آخرین وضعیت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کشوری</a:t>
            </a:r>
            <a:r>
              <a:rPr lang="fa-IR" sz="2800" dirty="0" smtClean="0">
                <a:solidFill>
                  <a:schemeClr val="tx1"/>
                </a:solidFill>
                <a:cs typeface="B Titr" panose="00000700000000000000" pitchFamily="2" charset="-78"/>
              </a:rPr>
              <a:t> نتایج اقدامات ناشی از تشدید بازرسی ها</a:t>
            </a:r>
            <a:br>
              <a:rPr lang="fa-IR" sz="2800" dirty="0" smtClean="0">
                <a:solidFill>
                  <a:schemeClr val="tx1"/>
                </a:solidFill>
                <a:cs typeface="B Titr" panose="00000700000000000000" pitchFamily="2" charset="-78"/>
              </a:rPr>
            </a:br>
            <a:r>
              <a:rPr lang="fa-IR" sz="2800" dirty="0">
                <a:cs typeface="B Titr" panose="00000700000000000000" pitchFamily="2" charset="-78"/>
              </a:rPr>
              <a:t>از تاریخ </a:t>
            </a:r>
            <a:r>
              <a:rPr lang="fa-IR" sz="2800" dirty="0" smtClean="0">
                <a:cs typeface="B Titr" panose="00000700000000000000" pitchFamily="2" charset="-78"/>
              </a:rPr>
              <a:t> </a:t>
            </a:r>
            <a:r>
              <a:rPr lang="fa-IR" sz="2800" dirty="0" smtClean="0">
                <a:cs typeface="B Titr" panose="00000700000000000000" pitchFamily="2" charset="-78"/>
              </a:rPr>
              <a:t>12  </a:t>
            </a:r>
            <a:r>
              <a:rPr lang="fa-IR" sz="2800" dirty="0" smtClean="0">
                <a:cs typeface="B Titr" panose="00000700000000000000" pitchFamily="2" charset="-78"/>
              </a:rPr>
              <a:t>تا </a:t>
            </a:r>
            <a:r>
              <a:rPr lang="fa-IR" sz="2800" dirty="0" smtClean="0">
                <a:cs typeface="B Titr" panose="00000700000000000000" pitchFamily="2" charset="-78"/>
              </a:rPr>
              <a:t>19 آبان  </a:t>
            </a:r>
            <a:r>
              <a:rPr lang="fa-IR" sz="2800" dirty="0">
                <a:cs typeface="B Titr" panose="00000700000000000000" pitchFamily="2" charset="-78"/>
              </a:rPr>
              <a:t>1400</a:t>
            </a:r>
            <a:endParaRPr lang="en-US" sz="2800" dirty="0">
              <a:solidFill>
                <a:schemeClr val="accent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46031013"/>
              </p:ext>
            </p:extLst>
          </p:nvPr>
        </p:nvGraphicFramePr>
        <p:xfrm>
          <a:off x="6562165" y="1917551"/>
          <a:ext cx="5183188" cy="442362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5915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15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12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</a:t>
                      </a:r>
                      <a:endParaRPr kumimoji="0" lang="en-US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effectLst/>
                          <a:cs typeface="B Nazanin" panose="00000400000000000000" pitchFamily="2" charset="-78"/>
                        </a:rPr>
                        <a:t>عنوان</a:t>
                      </a:r>
                      <a:endParaRPr lang="en-US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75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3577807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800" b="1" kern="1200" noProof="0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1" kern="1200" noProof="0" dirty="0" smtClean="0">
                          <a:effectLst/>
                          <a:cs typeface="B Nazanin" panose="00000400000000000000" pitchFamily="2" charset="-78"/>
                        </a:rPr>
                        <a:t>تعداد </a:t>
                      </a:r>
                      <a:r>
                        <a:rPr kumimoji="0" lang="fa-IR" sz="1800" b="1" kern="1200" noProof="0" dirty="0" smtClean="0">
                          <a:effectLst/>
                          <a:cs typeface="B Nazanin" panose="00000400000000000000" pitchFamily="2" charset="-78"/>
                        </a:rPr>
                        <a:t>کل</a:t>
                      </a:r>
                      <a:r>
                        <a:rPr kumimoji="0" lang="ar-SA" sz="1800" b="1" kern="1200" noProof="0" dirty="0" smtClean="0">
                          <a:effectLst/>
                          <a:cs typeface="B Nazanin" panose="00000400000000000000" pitchFamily="2" charset="-78"/>
                        </a:rPr>
                        <a:t> مراکز تهیه، توزیع و عرضه و فروش مواد غذایی</a:t>
                      </a:r>
                      <a:r>
                        <a:rPr kumimoji="0" lang="fa-IR" sz="1800" b="1" kern="1200" noProof="0" dirty="0" smtClean="0">
                          <a:effectLst/>
                          <a:cs typeface="B Nazanin" panose="00000400000000000000" pitchFamily="2" charset="-78"/>
                        </a:rPr>
                        <a:t>، </a:t>
                      </a:r>
                      <a:r>
                        <a:rPr kumimoji="0" lang="ar-SA" sz="1800" b="1" kern="1200" noProof="0" dirty="0" smtClean="0">
                          <a:effectLst/>
                          <a:cs typeface="B Nazanin" panose="00000400000000000000" pitchFamily="2" charset="-78"/>
                        </a:rPr>
                        <a:t>اماکن عمومی</a:t>
                      </a:r>
                      <a:r>
                        <a:rPr kumimoji="0" lang="fa-IR" sz="1800" b="1" kern="1200" noProof="0" dirty="0" smtClean="0">
                          <a:effectLst/>
                          <a:cs typeface="B Nazanin" panose="00000400000000000000" pitchFamily="2" charset="-78"/>
                        </a:rPr>
                        <a:t> و واحدهای کارگاهی تحت پوشش</a:t>
                      </a:r>
                      <a:endParaRPr kumimoji="0" lang="en-US" sz="1800" b="1" kern="1200" noProof="0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ctr"/>
                      <a:endParaRPr lang="en-US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70340">
                <a:tc>
                  <a:txBody>
                    <a:bodyPr/>
                    <a:lstStyle/>
                    <a:p>
                      <a:pPr algn="ctr"/>
                      <a:endParaRPr kumimoji="0" lang="fa-IR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/>
                      <a:endParaRPr kumimoji="0" lang="fa-IR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/>
                      <a:r>
                        <a:rPr kumimoji="0" lang="fa-I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243094</a:t>
                      </a:r>
                      <a:endParaRPr kumimoji="0" lang="fa-IR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/>
                      <a:endParaRPr kumimoji="0" lang="fa-IR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/>
                      <a:endParaRPr kumimoji="0" lang="fa-IR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/>
                      <a:endParaRPr kumimoji="0" lang="fa-IR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800" b="1" kern="1200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800" b="1" kern="1200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1" kern="1200" dirty="0" smtClean="0">
                          <a:effectLst/>
                          <a:cs typeface="B Nazanin" panose="00000400000000000000" pitchFamily="2" charset="-78"/>
                        </a:rPr>
                        <a:t>تعداد موارد بازرسی شده</a:t>
                      </a:r>
                      <a:endParaRPr kumimoji="0" lang="fa-IR" sz="1800" b="1" kern="1200" dirty="0" smtClean="0">
                        <a:effectLst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3</a:t>
            </a:fld>
            <a:endParaRPr lang="fa-IR">
              <a:solidFill>
                <a:prstClr val="black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11994608"/>
              </p:ext>
            </p:extLst>
          </p:nvPr>
        </p:nvGraphicFramePr>
        <p:xfrm>
          <a:off x="839788" y="726141"/>
          <a:ext cx="5157787" cy="550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030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2165" y="297889"/>
            <a:ext cx="7939835" cy="1033369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2800" dirty="0" smtClean="0">
                <a:solidFill>
                  <a:schemeClr val="tx1"/>
                </a:solidFill>
                <a:cs typeface="B Titr" panose="00000700000000000000" pitchFamily="2" charset="-78"/>
              </a:rPr>
              <a:t>آخرین وضعیت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کشوری</a:t>
            </a:r>
            <a:r>
              <a:rPr lang="fa-IR" sz="2800" dirty="0" smtClean="0">
                <a:solidFill>
                  <a:schemeClr val="tx1"/>
                </a:solidFill>
                <a:cs typeface="B Titr" panose="00000700000000000000" pitchFamily="2" charset="-78"/>
              </a:rPr>
              <a:t> نتایج اقدامات ناشی از تشدید بازرسی ها</a:t>
            </a:r>
            <a:br>
              <a:rPr lang="fa-IR" sz="2800" dirty="0" smtClean="0">
                <a:solidFill>
                  <a:schemeClr val="tx1"/>
                </a:solidFill>
                <a:cs typeface="B Titr" panose="00000700000000000000" pitchFamily="2" charset="-78"/>
              </a:rPr>
            </a:br>
            <a:r>
              <a:rPr lang="fa-IR" sz="2800" dirty="0">
                <a:cs typeface="B Titr" panose="00000700000000000000" pitchFamily="2" charset="-78"/>
              </a:rPr>
              <a:t>از تاریخ  </a:t>
            </a:r>
            <a:r>
              <a:rPr lang="fa-IR" sz="2800" dirty="0" smtClean="0">
                <a:cs typeface="B Titr" panose="00000700000000000000" pitchFamily="2" charset="-78"/>
              </a:rPr>
              <a:t>12  </a:t>
            </a:r>
            <a:r>
              <a:rPr lang="fa-IR" sz="2800" dirty="0" smtClean="0">
                <a:cs typeface="B Titr" panose="00000700000000000000" pitchFamily="2" charset="-78"/>
              </a:rPr>
              <a:t>تا </a:t>
            </a:r>
            <a:r>
              <a:rPr lang="fa-IR" sz="2800" dirty="0" smtClean="0">
                <a:cs typeface="B Titr" panose="00000700000000000000" pitchFamily="2" charset="-78"/>
              </a:rPr>
              <a:t>19 آبان  </a:t>
            </a:r>
            <a:r>
              <a:rPr lang="fa-IR" sz="2800" dirty="0">
                <a:cs typeface="B Titr" panose="00000700000000000000" pitchFamily="2" charset="-78"/>
              </a:rPr>
              <a:t>1400</a:t>
            </a:r>
            <a:endParaRPr lang="en-US" sz="2800" dirty="0">
              <a:solidFill>
                <a:schemeClr val="accent1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60124995"/>
              </p:ext>
            </p:extLst>
          </p:nvPr>
        </p:nvGraphicFramePr>
        <p:xfrm>
          <a:off x="6548718" y="1965959"/>
          <a:ext cx="5183188" cy="387005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5915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15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68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</a:t>
                      </a:r>
                      <a:endParaRPr kumimoji="0" lang="en-US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effectLst/>
                          <a:cs typeface="B Nazanin" panose="00000400000000000000" pitchFamily="2" charset="-78"/>
                        </a:rPr>
                        <a:t>عنوان</a:t>
                      </a:r>
                      <a:endParaRPr lang="en-US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812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800" b="1" kern="1200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800" b="1" kern="1200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800" b="1" kern="1200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effectLst/>
                          <a:cs typeface="B Nazanin" panose="00000400000000000000" pitchFamily="2" charset="-78"/>
                        </a:rPr>
                        <a:t>32641</a:t>
                      </a:r>
                      <a:endParaRPr kumimoji="0" lang="fa-IR" sz="1800" b="1" kern="1200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800" b="1" kern="1200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800" b="1" kern="1200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800" b="1" kern="1200" dirty="0" smtClean="0">
                        <a:effectLst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800" b="1" kern="1200" noProof="0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 </a:t>
                      </a:r>
                      <a:r>
                        <a:rPr kumimoji="0" lang="fa-I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کل</a:t>
                      </a:r>
                      <a:r>
                        <a:rPr kumimoji="0" lang="ar-S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مراکز تهیه، توزیع </a:t>
                      </a:r>
                      <a:r>
                        <a:rPr kumimoji="0" lang="fa-I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،</a:t>
                      </a:r>
                      <a:r>
                        <a:rPr kumimoji="0" lang="ar-S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عرضه و فروش مواد غذایی</a:t>
                      </a:r>
                      <a:r>
                        <a:rPr kumimoji="0" lang="fa-I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، </a:t>
                      </a:r>
                      <a:r>
                        <a:rPr kumimoji="0" lang="ar-S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اماکن عمومی</a:t>
                      </a:r>
                      <a:r>
                        <a:rPr kumimoji="0" lang="fa-I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و واحدهای کارگاهی </a:t>
                      </a:r>
                      <a:r>
                        <a:rPr kumimoji="0" lang="fa-I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اخطار و معرفی شده به مراجع قضایی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/>
                      <a:endParaRPr lang="en-US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5785">
                <a:tc>
                  <a:txBody>
                    <a:bodyPr/>
                    <a:lstStyle/>
                    <a:p>
                      <a:pPr algn="ctr"/>
                      <a:endParaRPr kumimoji="0" lang="fa-IR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/>
                      <a:r>
                        <a:rPr kumimoji="0" lang="fa-I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1294</a:t>
                      </a:r>
                      <a:endParaRPr kumimoji="0" lang="fa-IR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/>
                      <a:endParaRPr kumimoji="0" lang="fa-IR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a-I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تعداد </a:t>
                      </a:r>
                      <a:r>
                        <a:rPr kumimoji="0" lang="fa-I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موارد </a:t>
                      </a:r>
                      <a:r>
                        <a:rPr kumimoji="0" lang="fa-IR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پلمپ</a:t>
                      </a:r>
                      <a:r>
                        <a:rPr kumimoji="0" lang="fa-I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شده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4</a:t>
            </a:fld>
            <a:endParaRPr lang="fa-IR">
              <a:solidFill>
                <a:prstClr val="black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11268897"/>
              </p:ext>
            </p:extLst>
          </p:nvPr>
        </p:nvGraphicFramePr>
        <p:xfrm>
          <a:off x="839788" y="685800"/>
          <a:ext cx="5157787" cy="550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ounded Rectangle 10"/>
          <p:cNvSpPr/>
          <p:nvPr/>
        </p:nvSpPr>
        <p:spPr>
          <a:xfrm rot="19530251">
            <a:off x="58486" y="610590"/>
            <a:ext cx="2396642" cy="9506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اخطار و </a:t>
            </a:r>
            <a:r>
              <a:rPr lang="fa-IR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پلمپ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150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971" y="216211"/>
            <a:ext cx="10972800" cy="74569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fa-IR" sz="3600" dirty="0" smtClean="0">
                <a:solidFill>
                  <a:schemeClr val="tx1"/>
                </a:solidFill>
                <a:cs typeface="B Titr" panose="00000700000000000000" pitchFamily="2" charset="-78"/>
              </a:rPr>
              <a:t>روند درصد </a:t>
            </a:r>
            <a:r>
              <a:rPr lang="fa-IR" sz="3600" dirty="0">
                <a:solidFill>
                  <a:schemeClr val="tx1"/>
                </a:solidFill>
                <a:cs typeface="B Titr" panose="00000700000000000000" pitchFamily="2" charset="-78"/>
              </a:rPr>
              <a:t>رعایت 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دستورالعمل های بهداشتی</a:t>
            </a:r>
            <a:r>
              <a:rPr lang="fa-IR" sz="1600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3600" dirty="0">
                <a:solidFill>
                  <a:schemeClr val="tx1"/>
                </a:solidFill>
                <a:cs typeface="B Titr" panose="00000700000000000000" pitchFamily="2" charset="-78"/>
              </a:rPr>
              <a:t>در </a:t>
            </a:r>
            <a:r>
              <a:rPr lang="fa-IR" sz="3600" dirty="0" smtClean="0">
                <a:solidFill>
                  <a:schemeClr val="tx1"/>
                </a:solidFill>
                <a:cs typeface="B Titr" panose="00000700000000000000" pitchFamily="2" charset="-78"/>
              </a:rPr>
              <a:t>کشور</a:t>
            </a:r>
            <a:endParaRPr lang="en-US" sz="40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475656"/>
              </p:ext>
            </p:extLst>
          </p:nvPr>
        </p:nvGraphicFramePr>
        <p:xfrm>
          <a:off x="0" y="1179263"/>
          <a:ext cx="12192000" cy="4877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1258784" y="6097979"/>
            <a:ext cx="9853716" cy="6293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دستورعمل های بهداشتی شامل رعایت 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بهداشت فردی</a:t>
            </a:r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، استفاده 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از ماسک</a:t>
            </a:r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، رعایت 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فاصله گذاری اجتماعی و رعایت تهویه </a:t>
            </a:r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مناسب می باشند.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3308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1724024"/>
            <a:ext cx="10655300" cy="4321175"/>
          </a:xfrm>
          <a:prstGeom prst="rect">
            <a:avLst/>
          </a:prstGeom>
        </p:spPr>
      </p:pic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681874"/>
              </p:ext>
            </p:extLst>
          </p:nvPr>
        </p:nvGraphicFramePr>
        <p:xfrm>
          <a:off x="1750356" y="2698625"/>
          <a:ext cx="9459952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0976" y="311214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fa-IR" sz="2800" dirty="0">
                <a:solidFill>
                  <a:prstClr val="black"/>
                </a:solidFill>
                <a:cs typeface="B Titr" panose="00000700000000000000" pitchFamily="2" charset="-78"/>
              </a:rPr>
              <a:t>مقایسه </a:t>
            </a:r>
            <a:r>
              <a:rPr lang="fa-IR" sz="2800" dirty="0" smtClean="0">
                <a:solidFill>
                  <a:prstClr val="black"/>
                </a:solidFill>
                <a:cs typeface="B Titr" panose="00000700000000000000" pitchFamily="2" charset="-78"/>
              </a:rPr>
              <a:t>روند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رعایت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پروتکل های بهداشتی</a:t>
            </a:r>
            <a:r>
              <a:rPr lang="fa-IR" sz="2800" dirty="0">
                <a:solidFill>
                  <a:prstClr val="black"/>
                </a:solidFill>
                <a:cs typeface="B Titr" panose="00000700000000000000" pitchFamily="2" charset="-78"/>
              </a:rPr>
              <a:t> با </a:t>
            </a:r>
            <a:r>
              <a:rPr lang="fa-IR" sz="2800" dirty="0" smtClean="0">
                <a:solidFill>
                  <a:prstClr val="black"/>
                </a:solidFill>
                <a:cs typeface="B Titr" panose="00000700000000000000" pitchFamily="2" charset="-78"/>
              </a:rPr>
              <a:t>روند </a:t>
            </a: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تعداد</a:t>
            </a:r>
            <a:r>
              <a:rPr lang="fa-IR" sz="2800" dirty="0" smtClean="0">
                <a:solidFill>
                  <a:prstClr val="black"/>
                </a:solidFill>
                <a:cs typeface="B Titr" panose="00000700000000000000" pitchFamily="2" charset="-78"/>
              </a:rPr>
              <a:t>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موارد ابتلا </a:t>
            </a:r>
            <a:r>
              <a:rPr lang="fa-IR" sz="2800" dirty="0">
                <a:solidFill>
                  <a:prstClr val="black"/>
                </a:solidFill>
                <a:cs typeface="B Titr" panose="00000700000000000000" pitchFamily="2" charset="-78"/>
              </a:rPr>
              <a:t>به بیماری کرونا</a:t>
            </a:r>
            <a:endParaRPr lang="en-US" sz="28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64467" y="6144102"/>
            <a:ext cx="284397" cy="6846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8437174" y="5846937"/>
            <a:ext cx="1714952" cy="5933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protocols</a:t>
            </a:r>
            <a:endParaRPr lang="en-US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926" y="5974548"/>
            <a:ext cx="2192462" cy="40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621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876618"/>
            <a:ext cx="8775700" cy="579088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479240" y="40342"/>
            <a:ext cx="5544671" cy="1075765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وضعیت رعایت دستورالعمل های بهداشتی در کشور</a:t>
            </a:r>
          </a:p>
          <a:p>
            <a:pPr algn="ctr"/>
            <a:r>
              <a:rPr lang="fa-IR" sz="2000" dirty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از تاریخ  </a:t>
            </a:r>
            <a:r>
              <a:rPr lang="fa-IR" sz="20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12  </a:t>
            </a:r>
            <a:r>
              <a:rPr lang="fa-IR" sz="20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تا </a:t>
            </a:r>
            <a:r>
              <a:rPr lang="fa-IR" sz="20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19 آبان  </a:t>
            </a:r>
            <a:r>
              <a:rPr lang="fa-IR" sz="20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1400</a:t>
            </a:r>
            <a:endParaRPr lang="en-US" sz="2000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5451" y="4045532"/>
            <a:ext cx="2112579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درصد رعایت پروتکل ها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90" y="4684785"/>
            <a:ext cx="1677910" cy="151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8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8</a:t>
            </a:fld>
            <a:endParaRPr lang="fa-IR">
              <a:solidFill>
                <a:prstClr val="black"/>
              </a:solidFill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641575"/>
              </p:ext>
            </p:extLst>
          </p:nvPr>
        </p:nvGraphicFramePr>
        <p:xfrm>
          <a:off x="403368" y="306976"/>
          <a:ext cx="11362807" cy="577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292181" y="6007032"/>
            <a:ext cx="9272788" cy="702526"/>
          </a:xfrm>
          <a:prstGeom prst="roundRect">
            <a:avLst/>
          </a:prstGeom>
          <a:solidFill>
            <a:srgbClr val="FEF6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Nazanin" panose="00000400000000000000" pitchFamily="2" charset="-78"/>
              </a:rPr>
              <a:t>*: </a:t>
            </a:r>
            <a:r>
              <a:rPr lang="fa-IR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Nazanin" panose="00000400000000000000" pitchFamily="2" charset="-78"/>
              </a:rPr>
              <a:t>دستورالعمل های </a:t>
            </a:r>
            <a:r>
              <a:rPr lang="fa-IR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Nazanin" panose="00000400000000000000" pitchFamily="2" charset="-78"/>
              </a:rPr>
              <a:t>بهداشتی شامل رعایت </a:t>
            </a:r>
            <a:r>
              <a:rPr lang="fa-IR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Nazanin" panose="00000400000000000000" pitchFamily="2" charset="-78"/>
              </a:rPr>
              <a:t>بهداشت فردی</a:t>
            </a:r>
            <a:r>
              <a:rPr lang="fa-IR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Nazanin" panose="00000400000000000000" pitchFamily="2" charset="-78"/>
              </a:rPr>
              <a:t>، استفاده </a:t>
            </a:r>
            <a:r>
              <a:rPr lang="fa-IR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Nazanin" panose="00000400000000000000" pitchFamily="2" charset="-78"/>
              </a:rPr>
              <a:t>از ماسک</a:t>
            </a:r>
            <a:r>
              <a:rPr lang="fa-IR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Nazanin" panose="00000400000000000000" pitchFamily="2" charset="-78"/>
              </a:rPr>
              <a:t>، رعایت </a:t>
            </a:r>
            <a:r>
              <a:rPr lang="fa-IR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Nazanin" panose="00000400000000000000" pitchFamily="2" charset="-78"/>
              </a:rPr>
              <a:t>فاصله گذاری اجتماعی و </a:t>
            </a:r>
            <a:r>
              <a:rPr lang="fa-IR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Nazanin" panose="00000400000000000000" pitchFamily="2" charset="-78"/>
              </a:rPr>
              <a:t>تهویه مناسب می باشند. </a:t>
            </a: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831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9</a:t>
            </a:fld>
            <a:endParaRPr lang="fa-IR">
              <a:solidFill>
                <a:prstClr val="black"/>
              </a:solidFill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240065"/>
              </p:ext>
            </p:extLst>
          </p:nvPr>
        </p:nvGraphicFramePr>
        <p:xfrm>
          <a:off x="551285" y="263972"/>
          <a:ext cx="11362807" cy="641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314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12518</TotalTime>
  <Words>438</Words>
  <Application>Microsoft Office PowerPoint</Application>
  <PresentationFormat>Widescreen</PresentationFormat>
  <Paragraphs>110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 Nazanin</vt:lpstr>
      <vt:lpstr>B Titr</vt:lpstr>
      <vt:lpstr>Calibri</vt:lpstr>
      <vt:lpstr>Calibri Light</vt:lpstr>
      <vt:lpstr>Office Theme</vt:lpstr>
      <vt:lpstr>بسم الله الرحمن الرحیم  </vt:lpstr>
      <vt:lpstr>گزارش آخرین وضعیت اجرای پروتکل های بهداشتی در کشور در مقابله با ویروس کرونا از تاریخ  12  تا 19 آبان 1400 </vt:lpstr>
      <vt:lpstr>آخرین وضعیت کشوری نتایج اقدامات ناشی از تشدید بازرسی ها از تاریخ  12  تا 19 آبان  1400</vt:lpstr>
      <vt:lpstr>آخرین وضعیت کشوری نتایج اقدامات ناشی از تشدید بازرسی ها از تاریخ  12  تا 19 آبان  1400</vt:lpstr>
      <vt:lpstr>روند درصد رعایت دستورالعمل های بهداشتی در کشور</vt:lpstr>
      <vt:lpstr>مقایسه روند رعایت پروتکل های بهداشتی با روند تعداد موارد ابتلا به بیماری کرونا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آخرین وضعیت اخطار و معرفی به مراجع قضایی     در اماکن عمومی از تاریخ  12 تا 19 آبان</vt:lpstr>
      <vt:lpstr>آخرین وضعیت اخطار و معرفی به مراجع قضایی   در صنایع کشور از تاریخ 12  تا 19 آبان</vt:lpstr>
      <vt:lpstr>PowerPoint Presentation</vt:lpstr>
    </vt:vector>
  </TitlesOfParts>
  <Company>Health.gov.ir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kardooni</dc:creator>
  <cp:lastModifiedBy>کردونی خانم هدی</cp:lastModifiedBy>
  <cp:revision>2343</cp:revision>
  <cp:lastPrinted>2020-10-07T09:40:07Z</cp:lastPrinted>
  <dcterms:created xsi:type="dcterms:W3CDTF">2018-08-29T10:10:02Z</dcterms:created>
  <dcterms:modified xsi:type="dcterms:W3CDTF">2021-11-10T05:22:00Z</dcterms:modified>
</cp:coreProperties>
</file>